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862" r:id="rId2"/>
    <p:sldId id="520" r:id="rId3"/>
    <p:sldId id="857" r:id="rId4"/>
    <p:sldId id="858" r:id="rId5"/>
    <p:sldId id="860" r:id="rId6"/>
    <p:sldId id="861" r:id="rId7"/>
    <p:sldId id="949" r:id="rId8"/>
    <p:sldId id="963" r:id="rId9"/>
    <p:sldId id="888" r:id="rId10"/>
    <p:sldId id="815" r:id="rId11"/>
    <p:sldId id="950" r:id="rId12"/>
    <p:sldId id="889" r:id="rId13"/>
    <p:sldId id="817" r:id="rId14"/>
    <p:sldId id="819" r:id="rId15"/>
    <p:sldId id="880" r:id="rId16"/>
    <p:sldId id="953" r:id="rId17"/>
    <p:sldId id="890" r:id="rId18"/>
    <p:sldId id="823" r:id="rId19"/>
    <p:sldId id="882" r:id="rId20"/>
    <p:sldId id="955" r:id="rId21"/>
    <p:sldId id="954" r:id="rId22"/>
    <p:sldId id="964" r:id="rId23"/>
    <p:sldId id="947" r:id="rId24"/>
    <p:sldId id="827" r:id="rId25"/>
    <p:sldId id="956" r:id="rId26"/>
    <p:sldId id="816" r:id="rId27"/>
    <p:sldId id="801" r:id="rId28"/>
    <p:sldId id="959" r:id="rId29"/>
    <p:sldId id="960" r:id="rId30"/>
    <p:sldId id="828" r:id="rId31"/>
    <p:sldId id="829" r:id="rId32"/>
    <p:sldId id="957" r:id="rId33"/>
    <p:sldId id="864" r:id="rId34"/>
    <p:sldId id="863" r:id="rId35"/>
    <p:sldId id="830" r:id="rId36"/>
    <p:sldId id="833" r:id="rId37"/>
    <p:sldId id="834" r:id="rId38"/>
    <p:sldId id="832" r:id="rId39"/>
    <p:sldId id="835" r:id="rId40"/>
    <p:sldId id="802" r:id="rId41"/>
    <p:sldId id="563" r:id="rId42"/>
    <p:sldId id="873" r:id="rId43"/>
    <p:sldId id="870" r:id="rId44"/>
    <p:sldId id="567" r:id="rId45"/>
    <p:sldId id="569" r:id="rId46"/>
    <p:sldId id="649" r:id="rId47"/>
    <p:sldId id="965" r:id="rId48"/>
    <p:sldId id="966" r:id="rId49"/>
    <p:sldId id="968" r:id="rId50"/>
    <p:sldId id="967" r:id="rId51"/>
    <p:sldId id="969" r:id="rId52"/>
    <p:sldId id="970" r:id="rId53"/>
    <p:sldId id="971" r:id="rId54"/>
    <p:sldId id="972" r:id="rId55"/>
    <p:sldId id="973" r:id="rId56"/>
    <p:sldId id="854" r:id="rId57"/>
    <p:sldId id="581" r:id="rId58"/>
  </p:sldIdLst>
  <p:sldSz cx="9144000" cy="5143500" type="screen16x9"/>
  <p:notesSz cx="6858000" cy="9144000"/>
  <p:embeddedFontLst>
    <p:embeddedFont>
      <p:font typeface="FZXingKai-S04" panose="02010600030101010101" charset="-122"/>
      <p:regular r:id="rId61"/>
    </p:embeddedFont>
    <p:embeddedFont>
      <p:font typeface="Impact" panose="020B0806030902050204" pitchFamily="34" charset="0"/>
      <p:regular r:id="rId62"/>
    </p:embeddedFont>
    <p:embeddedFont>
      <p:font typeface="汉语拼音" panose="000B0604020202020204" pitchFamily="34" charset="0"/>
      <p:regular r:id="rId63"/>
    </p:embeddedFont>
    <p:embeddedFont>
      <p:font typeface="微软雅黑" panose="020B0503020204020204" pitchFamily="34" charset="-122"/>
      <p:regular r:id="rId64"/>
      <p:bold r:id="rId65"/>
    </p:embeddedFont>
    <p:embeddedFont>
      <p:font typeface="楷体" panose="02010609060101010101" pitchFamily="49" charset="-122"/>
      <p:regular r:id="rId66"/>
    </p:embeddedFont>
    <p:embeddedFont>
      <p:font typeface="黑体" panose="02010609060101010101" pitchFamily="49" charset="-122"/>
      <p:regular r:id="rId67"/>
    </p:embeddedFont>
    <p:embeddedFont>
      <p:font typeface="Calibri" panose="020F0502020204030204" pitchFamily="34" charset="0"/>
      <p:regular r:id="rId68"/>
      <p:bold r:id="rId69"/>
      <p:italic r:id="rId70"/>
      <p:boldItalic r:id="rId71"/>
    </p:embeddedFont>
  </p:embeddedFontLst>
  <p:custDataLst>
    <p:tags r:id="rId7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4248" autoAdjust="0"/>
  </p:normalViewPr>
  <p:slideViewPr>
    <p:cSldViewPr>
      <p:cViewPr varScale="1">
        <p:scale>
          <a:sx n="112" d="100"/>
          <a:sy n="112" d="100"/>
        </p:scale>
        <p:origin x="-45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font" Target="fonts/font5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51E2565-CBBE-45EC-A893-28F2E5E2CAD5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0C3471-5D4B-453E-9C75-E032B0719D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64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22B6DE9-AAE6-4651-BC69-A1DD19F09775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9919B8-229A-49DF-9A36-D747ADE5AB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753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78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E4CFE99-2B9C-4425-A28D-3E466543BA16}" type="slidenum">
              <a:rPr lang="zh-CN" altLang="en-US" smtClean="0">
                <a:latin typeface="Arial" charset="0"/>
                <a:ea typeface="宋体" charset="-122"/>
              </a:rPr>
              <a:pPr/>
              <a:t>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53087" y="69850"/>
            <a:ext cx="2062162" cy="500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23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愚公移山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2050" name="Picture 2" descr="C:\Users\Lenovo\Desktop\图库\23愚  愚公移山.tif"/>
          <p:cNvPicPr>
            <a:picLocks noChangeAspect="1" noChangeArrowheads="1"/>
          </p:cNvPicPr>
          <p:nvPr userDrawn="1"/>
        </p:nvPicPr>
        <p:blipFill>
          <a:blip r:embed="rId70" cstate="print">
            <a:extLst/>
          </a:blip>
          <a:srcRect/>
          <a:stretch>
            <a:fillRect/>
          </a:stretch>
        </p:blipFill>
        <p:spPr bwMode="auto">
          <a:xfrm>
            <a:off x="7989143" y="3987527"/>
            <a:ext cx="1152153" cy="115215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5" r:id="rId2"/>
    <p:sldLayoutId id="2147483714" r:id="rId3"/>
    <p:sldLayoutId id="2147483713" r:id="rId4"/>
    <p:sldLayoutId id="2147483712" r:id="rId5"/>
    <p:sldLayoutId id="2147483711" r:id="rId6"/>
    <p:sldLayoutId id="2147483710" r:id="rId7"/>
    <p:sldLayoutId id="2147483717" r:id="rId8"/>
    <p:sldLayoutId id="2147483709" r:id="rId9"/>
    <p:sldLayoutId id="2147483708" r:id="rId10"/>
    <p:sldLayoutId id="2147483707" r:id="rId11"/>
    <p:sldLayoutId id="2147483706" r:id="rId12"/>
    <p:sldLayoutId id="2147483705" r:id="rId13"/>
    <p:sldLayoutId id="2147483704" r:id="rId14"/>
    <p:sldLayoutId id="2147483703" r:id="rId15"/>
    <p:sldLayoutId id="2147483702" r:id="rId16"/>
    <p:sldLayoutId id="2147483701" r:id="rId17"/>
    <p:sldLayoutId id="2147483700" r:id="rId18"/>
    <p:sldLayoutId id="2147483699" r:id="rId19"/>
    <p:sldLayoutId id="2147483698" r:id="rId20"/>
    <p:sldLayoutId id="2147483697" r:id="rId21"/>
    <p:sldLayoutId id="2147483696" r:id="rId22"/>
    <p:sldLayoutId id="2147483695" r:id="rId23"/>
    <p:sldLayoutId id="2147483694" r:id="rId24"/>
    <p:sldLayoutId id="2147483693" r:id="rId25"/>
    <p:sldLayoutId id="2147483692" r:id="rId26"/>
    <p:sldLayoutId id="2147483691" r:id="rId27"/>
    <p:sldLayoutId id="2147483690" r:id="rId28"/>
    <p:sldLayoutId id="2147483689" r:id="rId29"/>
    <p:sldLayoutId id="2147483688" r:id="rId30"/>
    <p:sldLayoutId id="2147483687" r:id="rId31"/>
    <p:sldLayoutId id="2147483686" r:id="rId32"/>
    <p:sldLayoutId id="2147483685" r:id="rId33"/>
    <p:sldLayoutId id="2147483684" r:id="rId34"/>
    <p:sldLayoutId id="2147483683" r:id="rId35"/>
    <p:sldLayoutId id="2147483682" r:id="rId36"/>
    <p:sldLayoutId id="2147483681" r:id="rId37"/>
    <p:sldLayoutId id="2147483680" r:id="rId38"/>
    <p:sldLayoutId id="2147483679" r:id="rId39"/>
    <p:sldLayoutId id="2147483678" r:id="rId40"/>
    <p:sldLayoutId id="2147483677" r:id="rId41"/>
    <p:sldLayoutId id="2147483676" r:id="rId42"/>
    <p:sldLayoutId id="2147483675" r:id="rId43"/>
    <p:sldLayoutId id="2147483674" r:id="rId44"/>
    <p:sldLayoutId id="2147483673" r:id="rId45"/>
    <p:sldLayoutId id="2147483672" r:id="rId46"/>
    <p:sldLayoutId id="2147483671" r:id="rId47"/>
    <p:sldLayoutId id="2147483670" r:id="rId48"/>
    <p:sldLayoutId id="2147483669" r:id="rId49"/>
    <p:sldLayoutId id="2147483668" r:id="rId50"/>
    <p:sldLayoutId id="2147483667" r:id="rId51"/>
    <p:sldLayoutId id="2147483666" r:id="rId52"/>
    <p:sldLayoutId id="2147483665" r:id="rId53"/>
    <p:sldLayoutId id="2147483664" r:id="rId54"/>
    <p:sldLayoutId id="2147483663" r:id="rId55"/>
    <p:sldLayoutId id="2147483662" r:id="rId56"/>
    <p:sldLayoutId id="2147483661" r:id="rId57"/>
    <p:sldLayoutId id="2147483660" r:id="rId58"/>
    <p:sldLayoutId id="2147483659" r:id="rId59"/>
    <p:sldLayoutId id="2147483658" r:id="rId60"/>
    <p:sldLayoutId id="2147483657" r:id="rId61"/>
    <p:sldLayoutId id="2147483656" r:id="rId62"/>
    <p:sldLayoutId id="2147483655" r:id="rId63"/>
    <p:sldLayoutId id="2147483654" r:id="rId64"/>
    <p:sldLayoutId id="2147483653" r:id="rId65"/>
    <p:sldLayoutId id="2147483652" r:id="rId66"/>
    <p:sldLayoutId id="2147483651" r:id="rId67"/>
    <p:sldLayoutId id="2147483650" r:id="rId6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7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8.xml"/><Relationship Id="rId1" Type="http://schemas.openxmlformats.org/officeDocument/2006/relationships/audio" Target="file:///G:\&#35821;&#25991;&#20843;&#19978;&#20809;&#30424;&#25991;&#20214;\&#25945;&#23398;&#35838;&#20214;\&#31532;&#20845;&#21333;&#20803;\23%20&#24858;&#20844;&#31227;&#23665;\23%20&#24858;&#20844;&#31227;&#23665;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1"/>
          <p:cNvSpPr>
            <a:spLocks noChangeArrowheads="1"/>
          </p:cNvSpPr>
          <p:nvPr/>
        </p:nvSpPr>
        <p:spPr bwMode="auto">
          <a:xfrm>
            <a:off x="468313" y="915988"/>
            <a:ext cx="820896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你知道哪些寓言故事？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守株待兔  刻舟求剑  亡羊补牢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杞人忧天  郑人买履  自相矛盾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今天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我们一起学习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一则寓言故事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《愚公移山》。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矩形 1"/>
          <p:cNvSpPr>
            <a:spLocks noChangeArrowheads="1"/>
          </p:cNvSpPr>
          <p:nvPr/>
        </p:nvSpPr>
        <p:spPr bwMode="auto">
          <a:xfrm>
            <a:off x="612775" y="531813"/>
            <a:ext cx="815975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愚公移山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    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太行、王屋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二山，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方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七百里，高万仞，本在</a:t>
            </a:r>
            <a:endParaRPr lang="en-US" altLang="zh-CN" sz="2800" b="1">
              <a:latin typeface="楷体" pitchFamily="49" charset="-122"/>
              <a:ea typeface="楷体" pitchFamily="49" charset="-122"/>
              <a:sym typeface="Arial" charset="0"/>
            </a:endParaRP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冀州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之南，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河阳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Arial" charset="0"/>
              </a:rPr>
              <a:t>之北。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335463" y="1198563"/>
            <a:ext cx="239712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古代计量面积用语。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4925" y="2079625"/>
            <a:ext cx="669607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包括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今河北、山西、河南黄河以北、辽宁辽河以西地区。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692275" y="2932113"/>
            <a:ext cx="2592388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河南孟州西。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9" name="矩形 6"/>
          <p:cNvSpPr>
            <a:spLocks noChangeArrowheads="1"/>
          </p:cNvSpPr>
          <p:nvPr/>
        </p:nvSpPr>
        <p:spPr bwMode="auto">
          <a:xfrm>
            <a:off x="612775" y="3579813"/>
            <a:ext cx="7062788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行、王屋两座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山，方圆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百里，高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七八千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丈，本来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在冀州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南边，河阳的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北边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97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39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4925" y="963613"/>
            <a:ext cx="4137025" cy="646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名。太行山在山西与河北之间。王屋山在山西阳城、垣曲玉河南济源之间。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animBg="1"/>
      <p:bldP spid="20489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99"/>
          <p:cNvSpPr txBox="1">
            <a:spLocks noChangeArrowheads="1"/>
          </p:cNvSpPr>
          <p:nvPr/>
        </p:nvSpPr>
        <p:spPr bwMode="auto">
          <a:xfrm>
            <a:off x="450850" y="627063"/>
            <a:ext cx="5078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第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自然段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交代了哪些内容？</a:t>
            </a:r>
            <a:endParaRPr lang="en-US" altLang="en-US" sz="28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0850" y="1247775"/>
            <a:ext cx="8137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交代了愚公移山的对象：太行、王屋两座山。介绍了两座山的位置和高大。</a:t>
            </a:r>
          </a:p>
        </p:txBody>
      </p:sp>
      <p:grpSp>
        <p:nvGrpSpPr>
          <p:cNvPr id="84995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49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450850" y="2471738"/>
            <a:ext cx="82248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将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“本在冀州之南”中的“本”字去掉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行不行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？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为什么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？</a:t>
            </a:r>
            <a:endParaRPr lang="en-US" altLang="en-US" sz="28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468313" y="3508375"/>
            <a:ext cx="8008937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不行。“本”字说明这两座山原先的位置所在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为山被移走埋下伏笔。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Box 1"/>
          <p:cNvSpPr txBox="1">
            <a:spLocks noChangeArrowheads="1"/>
          </p:cNvSpPr>
          <p:nvPr/>
        </p:nvSpPr>
        <p:spPr bwMode="auto">
          <a:xfrm>
            <a:off x="436563" y="733425"/>
            <a:ext cx="82708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这部分中，“方七百里”的“方”怎么解释？你还知道“方”出现在文言文中其他的意思吗？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74700" y="2028825"/>
            <a:ext cx="7397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方圆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，指面积。现代汉语中多指方向意。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4700" y="3036888"/>
            <a:ext cx="7127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方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少时   “方”的意思是“当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时候”。</a:t>
            </a:r>
          </a:p>
        </p:txBody>
      </p:sp>
      <p:grpSp>
        <p:nvGrpSpPr>
          <p:cNvPr id="8602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60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矩形 1"/>
          <p:cNvSpPr>
            <a:spLocks noChangeArrowheads="1"/>
          </p:cNvSpPr>
          <p:nvPr/>
        </p:nvSpPr>
        <p:spPr bwMode="auto">
          <a:xfrm>
            <a:off x="315913" y="195263"/>
            <a:ext cx="8512175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北山愚公者，年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九十，面山而居。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山北之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，出入之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也，聚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室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而谋曰：“吾与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毕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力平险，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通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南，达于汉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，可乎？”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杂然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相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许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。其妻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献疑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曰：“以君之力，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不能损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魁父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之丘，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如太行、王屋何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506788" y="330200"/>
            <a:ext cx="777875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将近。</a:t>
            </a:r>
            <a:endParaRPr lang="zh-CN" altLang="en-US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804025" y="1204913"/>
            <a:ext cx="792163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苦于。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212138" y="1166813"/>
            <a:ext cx="72072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阻塞。</a:t>
            </a:r>
            <a:endParaRPr lang="zh-CN" altLang="en-US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042988" y="1409700"/>
            <a:ext cx="144145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曲折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绕远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741863" y="2251075"/>
            <a:ext cx="2087562" cy="646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你们。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多用于称同辈或者后辈。</a:t>
            </a:r>
            <a:endParaRPr lang="zh-CN" altLang="en-US" dirty="0"/>
          </a:p>
        </p:txBody>
      </p:sp>
      <p:grpSp>
        <p:nvGrpSpPr>
          <p:cNvPr id="8704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70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901950" y="1409700"/>
            <a:ext cx="388938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endParaRPr lang="zh-CN" altLang="en-US" dirty="0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724525" y="1430338"/>
            <a:ext cx="1008063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尽、全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853363" y="1492250"/>
            <a:ext cx="503237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50813" y="2211388"/>
            <a:ext cx="2447925" cy="646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豫州，古地名，今河南黄河以南一带。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476375" y="3294063"/>
            <a:ext cx="2374900" cy="646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指山的北面、水的南面，与“阳”相对。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564063" y="3257550"/>
            <a:ext cx="101600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纷纷地。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716588" y="3263900"/>
            <a:ext cx="646112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赞同</a:t>
            </a:r>
            <a:endParaRPr lang="zh-CN" altLang="en-US" dirty="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24688" y="3262313"/>
            <a:ext cx="121920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提出疑问。</a:t>
            </a:r>
            <a:endParaRPr lang="zh-CN" altLang="en-US" dirty="0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116013" y="4348163"/>
            <a:ext cx="3240087" cy="646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用在“不”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加强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否定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译为“连……都……”。</a:t>
            </a:r>
            <a:endParaRPr lang="zh-CN" altLang="en-US" dirty="0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919538" y="3617913"/>
            <a:ext cx="1016000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小山名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580063" y="4332288"/>
            <a:ext cx="286067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en-US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……怎么样。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bldLvl="0" animBg="1"/>
      <p:bldP spid="16" grpId="0" bldLvl="0" animBg="1"/>
      <p:bldP spid="17" grpId="0" animBg="1"/>
      <p:bldP spid="24" grpId="0" bldLvl="0" animBg="1"/>
      <p:bldP spid="20" grpId="0" animBg="1"/>
      <p:bldP spid="29" grpId="0" bldLvl="0" animBg="1"/>
      <p:bldP spid="30" grpId="0" bldLvl="0" animBg="1"/>
      <p:bldP spid="31" grpId="0" bldLvl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bldLvl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矩形 1"/>
          <p:cNvSpPr>
            <a:spLocks noChangeArrowheads="1"/>
          </p:cNvSpPr>
          <p:nvPr/>
        </p:nvSpPr>
        <p:spPr bwMode="auto">
          <a:xfrm>
            <a:off x="284163" y="330200"/>
            <a:ext cx="8631237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置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土石？”杂曰：“投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诸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渤海之尾，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隐土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之北。”遂率子孙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担者三夫，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石垦壤，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箕畚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运于渤海之尾。邻人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京城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氏之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孀妻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遗男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始龀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，跳往助之。寒暑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易节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，始一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1450" y="522288"/>
            <a:ext cx="73342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况且。</a:t>
            </a:r>
            <a:endParaRPr lang="zh-CN" altLang="en-US" dirty="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93725" y="1347788"/>
            <a:ext cx="747713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哪里。</a:t>
            </a:r>
            <a:endParaRPr lang="zh-CN" altLang="en-US" dirty="0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95363" y="520700"/>
            <a:ext cx="1420812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放置、安放。</a:t>
            </a:r>
            <a:endParaRPr lang="zh-CN" alt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419475" y="493713"/>
            <a:ext cx="2808288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合音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相当于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“之于”。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684963" y="517525"/>
            <a:ext cx="1036637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地名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8071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80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76375" y="1554163"/>
            <a:ext cx="1223963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肩负、扛。</a:t>
            </a:r>
            <a:endParaRPr lang="zh-CN" altLang="en-US" dirty="0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364163" y="1554163"/>
            <a:ext cx="1684337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用箕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畚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装土石。</a:t>
            </a:r>
            <a:endParaRPr lang="zh-CN" altLang="en-US" dirty="0"/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751263" y="1563688"/>
            <a:ext cx="965200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敲、打。</a:t>
            </a:r>
            <a:endParaRPr lang="zh-CN" altLang="en-US" dirty="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103313" y="2571750"/>
            <a:ext cx="87630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复姓。</a:t>
            </a:r>
            <a:endParaRPr lang="zh-CN" altLang="en-US" dirty="0"/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555875" y="2609850"/>
            <a:ext cx="720725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寡妇。</a:t>
            </a:r>
            <a:endParaRPr lang="zh-CN" altLang="en-US" dirty="0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419475" y="2624138"/>
            <a:ext cx="216058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指死了父亲的男孩。</a:t>
            </a:r>
            <a:endParaRPr lang="zh-CN" altLang="en-US" dirty="0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102100" y="3394075"/>
            <a:ext cx="237490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刚刚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换牙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七八岁。</a:t>
            </a:r>
            <a:endParaRPr lang="zh-CN" altLang="en-US" dirty="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991475" y="3392488"/>
            <a:ext cx="75723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更替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46063" y="3648075"/>
            <a:ext cx="87630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季节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273175" y="3641725"/>
            <a:ext cx="193040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同“返”，往返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820863" y="4479925"/>
            <a:ext cx="102235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语气词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bldLvl="0" animBg="1"/>
      <p:bldP spid="19" grpId="0" animBg="1"/>
      <p:bldP spid="20" grpId="0" animBg="1"/>
      <p:bldP spid="21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矩形 10"/>
          <p:cNvSpPr>
            <a:spLocks noChangeArrowheads="1"/>
          </p:cNvSpPr>
          <p:nvPr/>
        </p:nvSpPr>
        <p:spPr bwMode="auto">
          <a:xfrm>
            <a:off x="431800" y="555625"/>
            <a:ext cx="82804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北山下面有个名叫愚公的人，年纪快到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岁了，在山的正对面居住。他苦于山区北部的阻塞，出来进去都要绕道，就召集全家人商量说：“我跟你们尽力挖平险峻的大山，（使道路）一直通到豫州南部，到达汉水南岸，好吗？”大家纷纷表示赞同。他的妻子提出疑问说：“凭你的力气，连魁父这座小山都不能削平，能把太行、王屋怎么样呢？再说，往哪儿搁挖下来的土和石头？”众人说：“把它扔到渤海的边上，隐土的北边。”于是愚公率领儿孙中能挑担子的三个人（上了山），凿石头，挖土，用箕畚运到渤海边上。邻居京城氏的寡妇有个孤儿，刚七八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岁，蹦蹦跳跳地去帮助他。冬夏换季，才能往返一次。</a:t>
            </a:r>
          </a:p>
        </p:txBody>
      </p:sp>
      <p:grpSp>
        <p:nvGrpSpPr>
          <p:cNvPr id="8909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90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Box 1"/>
          <p:cNvSpPr txBox="1">
            <a:spLocks noChangeArrowheads="1"/>
          </p:cNvSpPr>
          <p:nvPr/>
        </p:nvSpPr>
        <p:spPr bwMode="auto">
          <a:xfrm>
            <a:off x="438150" y="484188"/>
            <a:ext cx="7058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愚公为什么要移山？</a:t>
            </a:r>
            <a:endParaRPr lang="en-US" altLang="zh-CN" sz="2800" b="1">
              <a:latin typeface="宋体" charset="-122"/>
            </a:endParaRPr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784225" y="930275"/>
            <a:ext cx="4473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惩山北之塞，出入之迂也。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784225" y="1924050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大部分家人：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支持移山的举动，并主动献计献策，解决移山中存在的问题。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011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01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1425575"/>
            <a:ext cx="56880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愚公的家人对此持怎样的态度？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84225" y="3003550"/>
            <a:ext cx="7848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愚公的妻子：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对移山存有疑虑，一是担心愚公的力量，二是担心无处放置土石。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84225" y="4073525"/>
            <a:ext cx="78486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邻人之孀妻弱子：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不顾力量弱小，支持移山举动。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11"/>
          <p:cNvSpPr txBox="1">
            <a:spLocks noChangeArrowheads="1"/>
          </p:cNvSpPr>
          <p:nvPr/>
        </p:nvSpPr>
        <p:spPr bwMode="auto">
          <a:xfrm>
            <a:off x="468313" y="465138"/>
            <a:ext cx="72723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这部分中，有哪些词类活用的词语？</a:t>
            </a:r>
          </a:p>
        </p:txBody>
      </p:sp>
      <p:sp>
        <p:nvSpPr>
          <p:cNvPr id="30723" name="矩形 12"/>
          <p:cNvSpPr>
            <a:spLocks noChangeArrowheads="1"/>
          </p:cNvSpPr>
          <p:nvPr/>
        </p:nvSpPr>
        <p:spPr bwMode="auto">
          <a:xfrm>
            <a:off x="611188" y="1042988"/>
            <a:ext cx="33845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山而居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吾与汝毕力平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险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箕畚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运于渤海之尾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821113" y="987425"/>
            <a:ext cx="3781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名词用作动词，面对。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821113" y="1416050"/>
            <a:ext cx="5143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形容词用作名词，险峻的大山。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821113" y="1871663"/>
            <a:ext cx="49355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名词用作状语，用箕畚装石头。</a:t>
            </a:r>
          </a:p>
        </p:txBody>
      </p:sp>
      <p:grpSp>
        <p:nvGrpSpPr>
          <p:cNvPr id="9114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11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477838" y="2652713"/>
            <a:ext cx="7272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4.</a:t>
            </a:r>
            <a:r>
              <a:rPr lang="zh-CN" altLang="en-US" sz="2800" b="1">
                <a:latin typeface="宋体" charset="-122"/>
              </a:rPr>
              <a:t>这部分中，有哪些一词多义的词语？</a:t>
            </a:r>
          </a:p>
        </p:txBody>
      </p: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468313" y="3398838"/>
            <a:ext cx="21097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九十</a:t>
            </a:r>
          </a:p>
          <a:p>
            <a:pPr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焉置土石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2413000" y="3340100"/>
            <a:ext cx="25765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副词，将近。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2427288" y="4006850"/>
            <a:ext cx="2578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副词，况且。</a:t>
            </a:r>
          </a:p>
        </p:txBody>
      </p:sp>
      <p:sp>
        <p:nvSpPr>
          <p:cNvPr id="23" name="矩形 2"/>
          <p:cNvSpPr>
            <a:spLocks noChangeArrowheads="1"/>
          </p:cNvSpPr>
          <p:nvPr/>
        </p:nvSpPr>
        <p:spPr bwMode="auto">
          <a:xfrm>
            <a:off x="4703763" y="3340100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始一反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焉</a:t>
            </a: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4703763" y="3970338"/>
            <a:ext cx="1987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置土石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503988" y="3340100"/>
            <a:ext cx="270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句末语气助词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610350" y="3983038"/>
            <a:ext cx="1260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哪里。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14" grpId="0" bldLvl="0"/>
      <p:bldP spid="15" grpId="0" bldLvl="0"/>
      <p:bldP spid="12" grpId="0" bldLvl="0"/>
      <p:bldP spid="19" grpId="0"/>
      <p:bldP spid="20" grpId="0"/>
      <p:bldP spid="21" grpId="0" bldLvl="0"/>
      <p:bldP spid="22" grpId="0" bldLvl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矩形 1"/>
          <p:cNvSpPr>
            <a:spLocks noChangeArrowheads="1"/>
          </p:cNvSpPr>
          <p:nvPr/>
        </p:nvSpPr>
        <p:spPr bwMode="auto">
          <a:xfrm>
            <a:off x="539750" y="700088"/>
            <a:ext cx="80962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河曲智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叟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笑而止之曰：“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矣，汝之不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！以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残年余力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，曾不能毁山之一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如土石何？”北山愚公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曰：“汝心之固，固不可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，曾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孀妻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弱子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我之死，有子存焉。子又生孙，孙又生子；子又有子，子又有孙；子子孙孙无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穷匮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也，而山不加增，何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而不平？”河曲智叟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亡以应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95500" y="512763"/>
            <a:ext cx="1223963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年男子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516688" y="514350"/>
            <a:ext cx="1871662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“慧”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聪明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grpSp>
        <p:nvGrpSpPr>
          <p:cNvPr id="9216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21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076825" y="484188"/>
            <a:ext cx="79057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严重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1913" y="1314450"/>
            <a:ext cx="2925762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老迈的年纪和残余的气力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84663" y="1314450"/>
            <a:ext cx="1042987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指草木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435600" y="1314450"/>
            <a:ext cx="3529013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1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在“如</a:t>
            </a:r>
            <a:r>
              <a:rPr lang="en-US" altLang="zh-CN" sz="1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1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何”前面加强反问语气</a:t>
            </a:r>
            <a:r>
              <a:rPr lang="zh-CN" altLang="zh-CN" sz="1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55763" y="1924050"/>
            <a:ext cx="790575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长叹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25" name="文本框 4"/>
          <p:cNvSpPr txBox="1">
            <a:spLocks noChangeArrowheads="1"/>
          </p:cNvSpPr>
          <p:nvPr/>
        </p:nvSpPr>
        <p:spPr bwMode="auto">
          <a:xfrm>
            <a:off x="5580063" y="1914525"/>
            <a:ext cx="2262187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通达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指改变。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5"/>
          <p:cNvSpPr txBox="1">
            <a:spLocks noChangeArrowheads="1"/>
          </p:cNvSpPr>
          <p:nvPr/>
        </p:nvSpPr>
        <p:spPr bwMode="auto">
          <a:xfrm>
            <a:off x="6804025" y="2638425"/>
            <a:ext cx="1800225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不如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比不上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655638" y="2571750"/>
            <a:ext cx="1439862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幼儿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小孩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1882775" y="3209925"/>
            <a:ext cx="720725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即使。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6661150" y="3205163"/>
            <a:ext cx="719138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穷尽。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3"/>
          <p:cNvSpPr txBox="1">
            <a:spLocks noChangeArrowheads="1"/>
          </p:cNvSpPr>
          <p:nvPr/>
        </p:nvSpPr>
        <p:spPr bwMode="auto">
          <a:xfrm>
            <a:off x="1746250" y="3795713"/>
            <a:ext cx="210502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愁苦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指担心。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4"/>
          <p:cNvSpPr txBox="1">
            <a:spLocks noChangeArrowheads="1"/>
          </p:cNvSpPr>
          <p:nvPr/>
        </p:nvSpPr>
        <p:spPr bwMode="auto">
          <a:xfrm>
            <a:off x="5895975" y="4525963"/>
            <a:ext cx="180022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没有话来回答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0" grpId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animBg="1"/>
      <p:bldP spid="29" grpId="0" bldLvl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矩形 6"/>
          <p:cNvSpPr>
            <a:spLocks noChangeArrowheads="1"/>
          </p:cNvSpPr>
          <p:nvPr/>
        </p:nvSpPr>
        <p:spPr bwMode="auto">
          <a:xfrm>
            <a:off x="341313" y="576263"/>
            <a:ext cx="846137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河湾上的智叟讥笑愚公，阻止他干这件事，说：“你简直太愚蠢了！就凭你残余的岁月、剩下的力气，连山上的一棵草都动不了，又能把泥土、石头怎么样呢？”北山愚公长叹说：“你的心真顽固，顽固得没法儿开窍，连孤儿寡妇都比不上。即使我死了，还有儿子在呀；儿子又生孙子，孙子又生儿子；儿子又有儿子，儿子又有孙子；子子孙孙无穷无尽，可是山却不会增高加大，还怕挖不平吗？”河曲智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无话可答。</a:t>
            </a:r>
          </a:p>
        </p:txBody>
      </p:sp>
      <p:grpSp>
        <p:nvGrpSpPr>
          <p:cNvPr id="9318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31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C:\Users\Lenovo\Desktop\图库\14 愚公移山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1588"/>
            <a:ext cx="9142412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4756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757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4758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0" name="圆角矩形 9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/>
            </a:p>
          </p:txBody>
        </p:sp>
        <p:sp>
          <p:nvSpPr>
            <p:cNvPr id="74764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FZXingKai-S04"/>
                </a:rPr>
                <a:t>八年级语文上册</a:t>
              </a:r>
            </a:p>
          </p:txBody>
        </p:sp>
      </p:grpSp>
      <p:sp>
        <p:nvSpPr>
          <p:cNvPr id="13" name="TextBox 48"/>
          <p:cNvSpPr txBox="1"/>
          <p:nvPr/>
        </p:nvSpPr>
        <p:spPr>
          <a:xfrm>
            <a:off x="1513858" y="1779662"/>
            <a:ext cx="611628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23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愚公移山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1"/>
          <p:cNvSpPr txBox="1">
            <a:spLocks noChangeArrowheads="1"/>
          </p:cNvSpPr>
          <p:nvPr/>
        </p:nvSpPr>
        <p:spPr bwMode="auto">
          <a:xfrm>
            <a:off x="503238" y="776288"/>
            <a:ext cx="8137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智叟对愚公移山的态度如何？找出相关语句，并分析。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503238" y="3143250"/>
            <a:ext cx="8137525" cy="8683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轻视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、嘲讽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愚公，认为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移山是愚蠢的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行为，根本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不可能成功。</a:t>
            </a: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466725" y="1730375"/>
            <a:ext cx="82105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 河曲智叟笑而止之曰：“甚矣，汝之不惠！以残年余力，曾不能毁山之一毛，其如土石何？”</a:t>
            </a:r>
          </a:p>
        </p:txBody>
      </p:sp>
      <p:grpSp>
        <p:nvGrpSpPr>
          <p:cNvPr id="9421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42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Box 1"/>
          <p:cNvSpPr txBox="1">
            <a:spLocks noChangeArrowheads="1"/>
          </p:cNvSpPr>
          <p:nvPr/>
        </p:nvSpPr>
        <p:spPr bwMode="auto">
          <a:xfrm>
            <a:off x="442913" y="627063"/>
            <a:ext cx="81359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>
                <a:latin typeface="宋体" charset="-122"/>
              </a:rPr>
              <a:t>找出智叟和愚公两人的对话，并分析两人背后的心理。</a:t>
            </a:r>
            <a:endParaRPr lang="en-US" altLang="zh-CN" sz="2800" b="1">
              <a:latin typeface="宋体" charset="-122"/>
            </a:endParaRPr>
          </a:p>
        </p:txBody>
      </p:sp>
      <p:sp>
        <p:nvSpPr>
          <p:cNvPr id="37891" name="文本框 1"/>
          <p:cNvSpPr txBox="1">
            <a:spLocks noChangeArrowheads="1"/>
          </p:cNvSpPr>
          <p:nvPr/>
        </p:nvSpPr>
        <p:spPr bwMode="auto">
          <a:xfrm>
            <a:off x="539750" y="1563688"/>
            <a:ext cx="81359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智叟：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“甚矣，汝之不惠！以残年余力，曾不能毁山之一毛，其如土石何？”</a:t>
            </a:r>
          </a:p>
        </p:txBody>
      </p:sp>
      <p:grpSp>
        <p:nvGrpSpPr>
          <p:cNvPr id="95235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52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539750" y="2716213"/>
            <a:ext cx="81359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心理：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愚公大概是老糊涂了，竟然想凭着这把年纪和这点儿力气把山移走，这是无论如何都不可能办到的。聪明如我，决不可能去做这样的蠢事。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1"/>
          <p:cNvSpPr txBox="1">
            <a:spLocks noChangeArrowheads="1"/>
          </p:cNvSpPr>
          <p:nvPr/>
        </p:nvSpPr>
        <p:spPr bwMode="auto">
          <a:xfrm>
            <a:off x="539750" y="771525"/>
            <a:ext cx="8135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愚公：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“汝心之固，固不可彻，曾不若孀妻弱子。虽我之死，有子存焉。子又生孙，孙又生子；子又有子，子又有孙；子子孙孙无穷匮也，而山不加增，何苦而不平？”</a:t>
            </a:r>
          </a:p>
        </p:txBody>
      </p:sp>
      <p:grpSp>
        <p:nvGrpSpPr>
          <p:cNvPr id="9625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62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539750" y="2698750"/>
            <a:ext cx="8135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心理：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我虽然年迈，但我还有众多的子孙，他们还会有他们的子孙，这样一代一代坚持挖下去，总有可以挖平的一天！智叟竟连这个道理都不明白，真是枉称一个“智”字。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Box 11"/>
          <p:cNvSpPr txBox="1">
            <a:spLocks noChangeArrowheads="1"/>
          </p:cNvSpPr>
          <p:nvPr/>
        </p:nvSpPr>
        <p:spPr bwMode="auto">
          <a:xfrm>
            <a:off x="468313" y="522288"/>
            <a:ext cx="72723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这部分中，有哪些通假的词语？</a:t>
            </a:r>
          </a:p>
        </p:txBody>
      </p:sp>
      <p:sp>
        <p:nvSpPr>
          <p:cNvPr id="38915" name="文本框 1"/>
          <p:cNvSpPr txBox="1">
            <a:spLocks noChangeArrowheads="1"/>
          </p:cNvSpPr>
          <p:nvPr/>
        </p:nvSpPr>
        <p:spPr bwMode="auto">
          <a:xfrm>
            <a:off x="395288" y="1106488"/>
            <a:ext cx="152558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汝之不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08175" y="1106488"/>
            <a:ext cx="286385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同“慧”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聪明。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917" name="文本框 2"/>
          <p:cNvSpPr txBox="1">
            <a:spLocks noChangeArrowheads="1"/>
          </p:cNvSpPr>
          <p:nvPr/>
        </p:nvSpPr>
        <p:spPr bwMode="auto">
          <a:xfrm>
            <a:off x="4664075" y="1106488"/>
            <a:ext cx="1524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始一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焉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188075" y="1106488"/>
            <a:ext cx="286385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同“返”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往返。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728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72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68313" y="1700213"/>
            <a:ext cx="72723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4.</a:t>
            </a:r>
            <a:r>
              <a:rPr lang="zh-CN" altLang="en-US" sz="2800" b="1">
                <a:latin typeface="宋体" charset="-122"/>
              </a:rPr>
              <a:t>这部分中，有哪些特殊的句式？</a:t>
            </a: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95288" y="2424113"/>
            <a:ext cx="2530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甚矣，汝之不惠</a:t>
            </a:r>
          </a:p>
        </p:txBody>
      </p:sp>
      <p:sp>
        <p:nvSpPr>
          <p:cNvPr id="18" name="文本框 99"/>
          <p:cNvSpPr txBox="1">
            <a:spLocks noChangeArrowheads="1"/>
          </p:cNvSpPr>
          <p:nvPr/>
        </p:nvSpPr>
        <p:spPr bwMode="auto">
          <a:xfrm>
            <a:off x="3163888" y="2443163"/>
            <a:ext cx="50800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倒装句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应为“汝之不惠甚矣”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9" name="文本框 2"/>
          <p:cNvSpPr txBox="1">
            <a:spLocks noChangeArrowheads="1"/>
          </p:cNvSpPr>
          <p:nvPr/>
        </p:nvSpPr>
        <p:spPr bwMode="auto">
          <a:xfrm>
            <a:off x="395288" y="3914775"/>
            <a:ext cx="152558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不可彻</a:t>
            </a: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468313" y="3051175"/>
            <a:ext cx="72723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5.</a:t>
            </a:r>
            <a:r>
              <a:rPr lang="zh-CN" altLang="en-US" sz="2800" b="1">
                <a:latin typeface="宋体" charset="-122"/>
              </a:rPr>
              <a:t>这部分中，有哪些一词多义的词语？</a:t>
            </a:r>
          </a:p>
        </p:txBody>
      </p:sp>
      <p:sp>
        <p:nvSpPr>
          <p:cNvPr id="22" name="文本框 3"/>
          <p:cNvSpPr txBox="1">
            <a:spLocks noChangeArrowheads="1"/>
          </p:cNvSpPr>
          <p:nvPr/>
        </p:nvSpPr>
        <p:spPr bwMode="auto">
          <a:xfrm>
            <a:off x="3251200" y="3914775"/>
            <a:ext cx="3198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固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国不以山溪之险。</a:t>
            </a:r>
          </a:p>
        </p:txBody>
      </p:sp>
      <p:sp>
        <p:nvSpPr>
          <p:cNvPr id="23" name="文本框 4"/>
          <p:cNvSpPr txBox="1">
            <a:spLocks noChangeArrowheads="1"/>
          </p:cNvSpPr>
          <p:nvPr/>
        </p:nvSpPr>
        <p:spPr bwMode="auto">
          <a:xfrm>
            <a:off x="2074863" y="3914775"/>
            <a:ext cx="118586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顽固。</a:t>
            </a:r>
            <a:endParaRPr lang="zh-CN" altLang="en-US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138863" y="3914775"/>
            <a:ext cx="11842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巩固。</a:t>
            </a:r>
            <a:endParaRPr lang="zh-CN" altLang="en-US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13" grpId="0"/>
      <p:bldP spid="38917" grpId="0"/>
      <p:bldP spid="21" grpId="0"/>
      <p:bldP spid="11" grpId="0"/>
      <p:bldP spid="17" grpId="0"/>
      <p:bldP spid="18" grpId="0"/>
      <p:bldP spid="19" grpId="0"/>
      <p:bldP spid="20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矩形 1"/>
          <p:cNvSpPr>
            <a:spLocks noChangeArrowheads="1"/>
          </p:cNvSpPr>
          <p:nvPr/>
        </p:nvSpPr>
        <p:spPr bwMode="auto">
          <a:xfrm>
            <a:off x="407988" y="598488"/>
            <a:ext cx="85121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操蛇之神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闻之，惧其不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也，告之于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。帝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感其诚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，命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夸娥氏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二子负二山，一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朔东，一厝雍南。自此，冀之南，汉之阴，无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陇断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焉。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7950" y="484188"/>
            <a:ext cx="4103688" cy="322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5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神话</a:t>
            </a:r>
            <a:r>
              <a:rPr lang="zh-CN" altLang="en-US" sz="15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中的山神，手里抓着蛇，所以叫操蛇之神</a:t>
            </a:r>
            <a:r>
              <a:rPr lang="zh-CN" altLang="zh-CN" sz="15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5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63650" y="1835150"/>
            <a:ext cx="1912938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神话中的大力神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16438" y="444500"/>
            <a:ext cx="725487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停止。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76775" y="1131888"/>
            <a:ext cx="1479550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放置、安放。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419475" y="1770063"/>
            <a:ext cx="480218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山冈阻隔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陇，同“垄”，高地。断，隔绝。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907213" y="1193800"/>
            <a:ext cx="2201862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被他的诚心所感动。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831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83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5940425" y="474663"/>
            <a:ext cx="194468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指神话中的天帝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304800" y="2619375"/>
            <a:ext cx="8534400" cy="2092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着蛇的山神听说了这件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事，怕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他没完没了地挖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下去，向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天帝报告了。天帝被愚公的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诚心所感动，命令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大力神夸娥氏的两个儿子背走了那两座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山，一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座放在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朔方东部，一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座放在雍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州南部。从此以后，冀州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的南部直到汉水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南岸，再也没有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高山阻隔了。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10" grpId="0" animBg="1"/>
      <p:bldP spid="16" grpId="0" bldLvl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Box 1"/>
          <p:cNvSpPr txBox="1">
            <a:spLocks noChangeArrowheads="1"/>
          </p:cNvSpPr>
          <p:nvPr/>
        </p:nvSpPr>
        <p:spPr bwMode="auto">
          <a:xfrm>
            <a:off x="468313" y="474663"/>
            <a:ext cx="82073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latin typeface="宋体" charset="-122"/>
              </a:rPr>
              <a:t>1.</a:t>
            </a:r>
            <a:r>
              <a:rPr lang="zh-CN" altLang="en-US" sz="2600" b="1">
                <a:latin typeface="宋体" charset="-122"/>
              </a:rPr>
              <a:t>操蛇之神和天帝对愚公移山的态度如何？找出相关语句，并分析。</a:t>
            </a:r>
            <a:endParaRPr lang="en-US" altLang="zh-CN" sz="2600" b="1">
              <a:latin typeface="宋体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8313" y="1844675"/>
            <a:ext cx="6892925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态度：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对愚公的决心和勇气感到畏惧。</a:t>
            </a:r>
          </a:p>
        </p:txBody>
      </p:sp>
      <p:sp>
        <p:nvSpPr>
          <p:cNvPr id="43012" name="文本框 4"/>
          <p:cNvSpPr txBox="1">
            <a:spLocks noChangeArrowheads="1"/>
          </p:cNvSpPr>
          <p:nvPr/>
        </p:nvSpPr>
        <p:spPr bwMode="auto">
          <a:xfrm>
            <a:off x="468313" y="1319213"/>
            <a:ext cx="7889875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操蛇之神：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操蛇之神闻之，惧其不已也，告之于帝。</a:t>
            </a:r>
          </a:p>
        </p:txBody>
      </p:sp>
      <p:sp>
        <p:nvSpPr>
          <p:cNvPr id="43013" name="文本框 5"/>
          <p:cNvSpPr txBox="1">
            <a:spLocks noChangeArrowheads="1"/>
          </p:cNvSpPr>
          <p:nvPr/>
        </p:nvSpPr>
        <p:spPr bwMode="auto">
          <a:xfrm>
            <a:off x="468313" y="2327275"/>
            <a:ext cx="80645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天帝：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帝感其诚，命夸娥氏二子负二山，一厝朔东，一厝雍南。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8313" y="3154363"/>
            <a:ext cx="7323137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态度：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被愚公移山的行动及其精神感动。</a:t>
            </a:r>
          </a:p>
        </p:txBody>
      </p:sp>
      <p:grpSp>
        <p:nvGrpSpPr>
          <p:cNvPr id="9933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93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468313" y="3592513"/>
            <a:ext cx="353536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latin typeface="宋体" charset="-122"/>
                <a:sym typeface="微软雅黑" pitchFamily="34" charset="-122"/>
              </a:rPr>
              <a:t>2.</a:t>
            </a:r>
            <a:r>
              <a:rPr lang="zh-CN" altLang="en-US" sz="2600" b="1">
                <a:latin typeface="宋体" charset="-122"/>
                <a:sym typeface="微软雅黑" pitchFamily="34" charset="-122"/>
              </a:rPr>
              <a:t>愚公移山成功了吗？</a:t>
            </a:r>
            <a:endParaRPr lang="zh-CN" altLang="en-US" sz="2600" b="1">
              <a:latin typeface="宋体" charset="-122"/>
            </a:endParaRPr>
          </a:p>
        </p:txBody>
      </p:sp>
      <p:sp>
        <p:nvSpPr>
          <p:cNvPr id="14" name="文本框 5"/>
          <p:cNvSpPr txBox="1">
            <a:spLocks noChangeArrowheads="1"/>
          </p:cNvSpPr>
          <p:nvPr/>
        </p:nvSpPr>
        <p:spPr bwMode="auto">
          <a:xfrm>
            <a:off x="468313" y="4111625"/>
            <a:ext cx="73945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成功了。</a:t>
            </a:r>
            <a:r>
              <a:rPr lang="zh-CN" altLang="en-US" sz="26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愚公移山的决心感动天帝，大山被搬走，他的移山运动取得了成功。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3012" grpId="0"/>
      <p:bldP spid="43013" grpId="0"/>
      <p:bldP spid="7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Box 6"/>
          <p:cNvSpPr txBox="1">
            <a:spLocks noChangeArrowheads="1"/>
          </p:cNvSpPr>
          <p:nvPr/>
        </p:nvSpPr>
        <p:spPr bwMode="auto">
          <a:xfrm>
            <a:off x="468313" y="627063"/>
            <a:ext cx="72723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这部分中，有哪些特殊的句式？</a:t>
            </a:r>
          </a:p>
        </p:txBody>
      </p:sp>
      <p:sp>
        <p:nvSpPr>
          <p:cNvPr id="41991" name="文本框 1"/>
          <p:cNvSpPr txBox="1">
            <a:spLocks noChangeArrowheads="1"/>
          </p:cNvSpPr>
          <p:nvPr/>
        </p:nvSpPr>
        <p:spPr bwMode="auto">
          <a:xfrm>
            <a:off x="468313" y="1470025"/>
            <a:ext cx="173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告之于帝。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516188" y="1470025"/>
            <a:ext cx="5080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倒装句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是“于帝告之”的倒装。</a:t>
            </a:r>
            <a:endParaRPr lang="zh-CN" altLang="en-US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468313" y="2222500"/>
            <a:ext cx="72723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4.</a:t>
            </a:r>
            <a:r>
              <a:rPr lang="zh-CN" altLang="en-US" sz="2800" b="1">
                <a:latin typeface="宋体" charset="-122"/>
              </a:rPr>
              <a:t>这部分中，有哪些古今异义的词语？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313" y="3668713"/>
            <a:ext cx="1730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何苦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而不平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3022600"/>
            <a:ext cx="1420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寒暑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易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节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516188" y="3022600"/>
            <a:ext cx="4578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古义：交换；今义：容易。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516188" y="3668713"/>
            <a:ext cx="4976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古义：愁什么；今义：不值得。</a:t>
            </a:r>
          </a:p>
        </p:txBody>
      </p:sp>
      <p:grpSp>
        <p:nvGrpSpPr>
          <p:cNvPr id="100361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03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100" grpId="0"/>
      <p:bldP spid="27650" grpId="0"/>
      <p:bldP spid="2" grpId="0"/>
      <p:bldP spid="3" grpId="0"/>
      <p:bldP spid="14" grpId="0" bldLvl="0"/>
      <p:bldP spid="16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Box 3"/>
          <p:cNvSpPr txBox="1">
            <a:spLocks noChangeArrowheads="1"/>
          </p:cNvSpPr>
          <p:nvPr/>
        </p:nvSpPr>
        <p:spPr bwMode="auto">
          <a:xfrm>
            <a:off x="468313" y="1276350"/>
            <a:ext cx="82089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上节课，我们了解了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愚公移山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的大体内容，这节课我们进一步探讨课文内容，并把一些文言现象进行分类梳理。</a:t>
            </a:r>
          </a:p>
        </p:txBody>
      </p:sp>
      <p:grpSp>
        <p:nvGrpSpPr>
          <p:cNvPr id="101378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101379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380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Box 1"/>
          <p:cNvSpPr txBox="1">
            <a:spLocks noChangeArrowheads="1"/>
          </p:cNvSpPr>
          <p:nvPr/>
        </p:nvSpPr>
        <p:spPr bwMode="auto">
          <a:xfrm>
            <a:off x="414338" y="712788"/>
            <a:ext cx="4751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愚公移山遇到了哪些困难？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14338" y="1658938"/>
            <a:ext cx="83693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①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两座山非常高大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：太行、王屋二山，方七百里，高万仞。  </a:t>
            </a: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②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年老力衰，人员少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：年且九十。率子孙荷担者三夫。  </a:t>
            </a: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③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工具简陋，运土路程远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：箕畚运于渤海之尾，寒暑易节，始一反焉。 </a:t>
            </a:r>
          </a:p>
        </p:txBody>
      </p:sp>
      <p:grpSp>
        <p:nvGrpSpPr>
          <p:cNvPr id="10240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24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文本框 99"/>
          <p:cNvSpPr txBox="1">
            <a:spLocks noChangeArrowheads="1"/>
          </p:cNvSpPr>
          <p:nvPr/>
        </p:nvSpPr>
        <p:spPr bwMode="auto">
          <a:xfrm>
            <a:off x="503238" y="700088"/>
            <a:ext cx="81375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zh-CN" sz="2800" b="1">
                <a:latin typeface="宋体" charset="-122"/>
              </a:rPr>
              <a:t>写愚公及其子孙们移山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为什么要穿插京城氏之孀妻遗男“跳往助之”的情节</a:t>
            </a:r>
            <a:r>
              <a:rPr lang="zh-CN" altLang="en-US" sz="2800" b="1">
                <a:latin typeface="宋体" charset="-122"/>
              </a:rPr>
              <a:t>？</a:t>
            </a:r>
            <a:endParaRPr lang="en-US" altLang="en-US" sz="2800" b="1">
              <a:latin typeface="宋体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3238" y="1779588"/>
            <a:ext cx="8137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遗男“跳往助之”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表示移山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得到了邻居的支持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连小孩子都来了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说明移山是“北山”人共同的愿望。从表达上看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这个情节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增加了文章的生动性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避免了行文的单调。“跳往助之”四个字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把小孩子欣欣然的神态写了出来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同时与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后文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智叟的态度形成鲜明的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对比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342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34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Box 4"/>
          <p:cNvSpPr txBox="1">
            <a:spLocks noChangeArrowheads="1"/>
          </p:cNvSpPr>
          <p:nvPr/>
        </p:nvSpPr>
        <p:spPr bwMode="auto">
          <a:xfrm>
            <a:off x="468313" y="1276350"/>
            <a:ext cx="82073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积累文言词语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辨析一词多义。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学习本文对比和衬托相结合的艺术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手法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。分析故事情节和人物形象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理解故事的寓意。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感受愚公精神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，培养学生养成持之以恒的精神。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5778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75783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78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75779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757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文本框 99"/>
          <p:cNvSpPr txBox="1">
            <a:spLocks noChangeArrowheads="1"/>
          </p:cNvSpPr>
          <p:nvPr/>
        </p:nvSpPr>
        <p:spPr bwMode="auto">
          <a:xfrm>
            <a:off x="534988" y="627063"/>
            <a:ext cx="80740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这个故事的结尾为什么不写愚公率领子孙挖掉了大山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而要以神话结尾呢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？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5625" y="1635125"/>
            <a:ext cx="805656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古代生产力水平低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人们只能通过幻想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借助具有超人力量的神来实现征服自然的愿望。本文采用神话结尾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借助神的力量来实现愚公的抱负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解决了人和自然的矛盾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反映了古代劳动人民的美好愿望。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5625" y="3922713"/>
            <a:ext cx="809148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以神话结尾更能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突出愚公的精神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惊天地泣鬼神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体现了寓言的特点。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4452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44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文本框 99"/>
          <p:cNvSpPr txBox="1">
            <a:spLocks noChangeArrowheads="1"/>
          </p:cNvSpPr>
          <p:nvPr/>
        </p:nvSpPr>
        <p:spPr bwMode="auto">
          <a:xfrm>
            <a:off x="1127125" y="838200"/>
            <a:ext cx="762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读完课文，</a:t>
            </a:r>
            <a:r>
              <a:rPr lang="zh-CN" altLang="zh-CN" sz="2800" b="1">
                <a:latin typeface="宋体" charset="-122"/>
              </a:rPr>
              <a:t>你认为</a:t>
            </a:r>
            <a:r>
              <a:rPr lang="zh-CN" altLang="en-US" sz="2800" b="1">
                <a:latin typeface="宋体" charset="-122"/>
              </a:rPr>
              <a:t>愚公是一个怎样的人？</a:t>
            </a:r>
            <a:endParaRPr lang="en-US" altLang="en-US" sz="2800" b="1">
              <a:latin typeface="宋体" charset="-122"/>
            </a:endParaRPr>
          </a:p>
        </p:txBody>
      </p:sp>
      <p:sp>
        <p:nvSpPr>
          <p:cNvPr id="49158" name="文本框 2"/>
          <p:cNvSpPr txBox="1">
            <a:spLocks noChangeArrowheads="1"/>
          </p:cNvSpPr>
          <p:nvPr/>
        </p:nvSpPr>
        <p:spPr bwMode="auto">
          <a:xfrm>
            <a:off x="431800" y="1649413"/>
            <a:ext cx="82804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愚公是一个有远大理想，不惧怕任何困难，有坚强的意志和顽强的毅力，不怕吃苦，敢于斗争，敢于胜利的令人尊敬的老人形象。</a:t>
            </a:r>
          </a:p>
        </p:txBody>
      </p:sp>
      <p:grpSp>
        <p:nvGrpSpPr>
          <p:cNvPr id="10547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54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extBox 1"/>
          <p:cNvSpPr txBox="1">
            <a:spLocks noChangeArrowheads="1"/>
          </p:cNvSpPr>
          <p:nvPr/>
        </p:nvSpPr>
        <p:spPr bwMode="auto">
          <a:xfrm>
            <a:off x="431800" y="484188"/>
            <a:ext cx="82804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宋体" charset="-122"/>
              </a:rPr>
              <a:t>    你觉得愚公“愚”吗？智叟又是否“智”呢？“愚公”“智叟”两个名字有何妙处？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69900" y="1419225"/>
            <a:ext cx="82042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“愚”和“智”是反义词，形成鲜明对比：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愚公有实现“指通豫南，达于江阴”以造福人民大众和子孙后代的宏伟抱负，对人力的无穷尽怀有坚定信念。智叟只看到自然的威力，看不到人力的伟大，认为愚公“以残年余力”去移山是“不惠”之举。两个对比，愚公高尚，智叟平庸。</a:t>
            </a:r>
          </a:p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命名上特意颠倒：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以愚公的大智大勇、坚定执着命名“愚”，以智叟的鼠目寸光、冥顽不灵命名“智”，加重了对比色调，增强了讽刺效果。</a:t>
            </a:r>
          </a:p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“公”“叟”带有一定感情色彩：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“公”是敬称，相当于“老人家”；“叟”带有一丝不敬的称呼，相当于“老头子”。</a:t>
            </a:r>
          </a:p>
        </p:txBody>
      </p:sp>
      <p:grpSp>
        <p:nvGrpSpPr>
          <p:cNvPr id="10649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65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文本框 99"/>
          <p:cNvSpPr txBox="1">
            <a:spLocks noChangeArrowheads="1"/>
          </p:cNvSpPr>
          <p:nvPr/>
        </p:nvSpPr>
        <p:spPr bwMode="auto">
          <a:xfrm>
            <a:off x="334963" y="555625"/>
            <a:ext cx="8474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zh-CN" sz="2800" b="1">
                <a:latin typeface="宋体" charset="-122"/>
              </a:rPr>
              <a:t>愚公精神是一种什么样的精神呢</a:t>
            </a:r>
            <a:r>
              <a:rPr lang="zh-CN" altLang="en-US" sz="2800" b="1">
                <a:latin typeface="宋体" charset="-122"/>
              </a:rPr>
              <a:t>？</a:t>
            </a:r>
            <a:r>
              <a:rPr lang="zh-CN" altLang="zh-CN" sz="2800" b="1">
                <a:latin typeface="宋体" charset="-122"/>
              </a:rPr>
              <a:t>我们今天是否仍然需要愚公精神</a:t>
            </a:r>
            <a:r>
              <a:rPr lang="zh-CN" altLang="en-US" sz="2800" b="1">
                <a:latin typeface="宋体" charset="-122"/>
              </a:rPr>
              <a:t>？</a:t>
            </a:r>
            <a:r>
              <a:rPr lang="zh-CN" altLang="zh-CN" sz="2800" b="1">
                <a:latin typeface="宋体" charset="-122"/>
              </a:rPr>
              <a:t>为什么</a:t>
            </a:r>
            <a:r>
              <a:rPr lang="zh-CN" altLang="en-US" sz="2800" b="1">
                <a:latin typeface="宋体" charset="-122"/>
              </a:rPr>
              <a:t>？</a:t>
            </a:r>
            <a:endParaRPr lang="en-US" altLang="en-US" sz="2800" b="1">
              <a:latin typeface="宋体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95288" y="1563688"/>
            <a:ext cx="84137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愚公精神就是知难而进，就是坚持不懈，就是脚踏实地。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我们今天仍然需要愚公精神。愚公的那种脚踏实地、坚持不懈的精神不管在什么时候都是值得我们学习的。任何一个人的成功都离不开这种精神，天下没有掉馅饼的事，也没有免费的午餐，我们只有先学会愚公的实干精神，才会更成功，因为巧干的基础是实干。</a:t>
            </a:r>
          </a:p>
        </p:txBody>
      </p:sp>
      <p:grpSp>
        <p:nvGrpSpPr>
          <p:cNvPr id="10752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75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3"/>
          <p:cNvSpPr>
            <a:spLocks noChangeArrowheads="1"/>
          </p:cNvSpPr>
          <p:nvPr/>
        </p:nvSpPr>
        <p:spPr bwMode="auto">
          <a:xfrm>
            <a:off x="468313" y="1263650"/>
            <a:ext cx="28130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始一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焉 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甚矣，汝之不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河曲智叟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以应  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朔东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断焉</a:t>
            </a: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3898900" y="1355725"/>
            <a:ext cx="268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通“返”，返回。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898900" y="2000250"/>
            <a:ext cx="268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通“慧”，聪明。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898900" y="2663825"/>
            <a:ext cx="268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通“无”，没有。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898900" y="3294063"/>
            <a:ext cx="268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“措”，放置。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898900" y="3938588"/>
            <a:ext cx="268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通“垄”，高地。</a:t>
            </a:r>
          </a:p>
        </p:txBody>
      </p:sp>
      <p:grpSp>
        <p:nvGrpSpPr>
          <p:cNvPr id="10855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85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8552" name="组合 4"/>
          <p:cNvGrpSpPr>
            <a:grpSpLocks/>
          </p:cNvGrpSpPr>
          <p:nvPr/>
        </p:nvGrpSpPr>
        <p:grpSpPr bwMode="auto">
          <a:xfrm>
            <a:off x="558800" y="565150"/>
            <a:ext cx="1366838" cy="642938"/>
            <a:chOff x="3328411" y="661416"/>
            <a:chExt cx="1324739" cy="643499"/>
          </a:xfrm>
        </p:grpSpPr>
        <p:sp>
          <p:nvSpPr>
            <p:cNvPr id="26" name="圆角矩形 25"/>
            <p:cNvSpPr/>
            <p:nvPr/>
          </p:nvSpPr>
          <p:spPr>
            <a:xfrm rot="20470821">
              <a:off x="4197723" y="721794"/>
              <a:ext cx="443118" cy="42105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319204">
              <a:off x="3777684" y="721794"/>
              <a:ext cx="441580" cy="4210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1148334">
              <a:off x="3368415" y="729739"/>
              <a:ext cx="441580" cy="4210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8556" name="矩形 1"/>
            <p:cNvSpPr>
              <a:spLocks noChangeArrowheads="1"/>
            </p:cNvSpPr>
            <p:nvPr/>
          </p:nvSpPr>
          <p:spPr bwMode="auto">
            <a:xfrm>
              <a:off x="3328411" y="661416"/>
              <a:ext cx="1324739" cy="643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通假字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/>
      <p:bldP spid="11" grpId="0" bldLvl="0"/>
      <p:bldP spid="13" grpId="0" bldLvl="0"/>
      <p:bldP spid="14" grpId="0" bldLvl="0"/>
      <p:bldP spid="15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ext Box 9"/>
          <p:cNvSpPr txBox="1">
            <a:spLocks noChangeArrowheads="1"/>
          </p:cNvSpPr>
          <p:nvPr/>
        </p:nvSpPr>
        <p:spPr bwMode="auto">
          <a:xfrm>
            <a:off x="466725" y="1187450"/>
            <a:ext cx="3487738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七百里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山北之塞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不能损魁父之丘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寒暑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易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节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曾不能毁山之一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毛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而不平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598738" y="1222375"/>
            <a:ext cx="57499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古义：方圆，指面积；今义：方向。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598738" y="1755775"/>
            <a:ext cx="4333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古义：苦于；今义：惩罚。</a:t>
            </a:r>
          </a:p>
        </p:txBody>
      </p:sp>
      <p:grpSp>
        <p:nvGrpSpPr>
          <p:cNvPr id="109572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95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9573" name="组合 8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5" name="圆角矩形 24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958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954463" y="2322513"/>
            <a:ext cx="4578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古义：乃，并；今义：曾经。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954463" y="3479800"/>
            <a:ext cx="4578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古义：草木；今义：毛发。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598738" y="2932113"/>
            <a:ext cx="4578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古义：交换；今义：容易。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598738" y="4011613"/>
            <a:ext cx="4976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古义：愁什么；今义：不值得。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1" grpId="0" bldLvl="0"/>
      <p:bldP spid="16" grpId="0" bldLvl="0"/>
      <p:bldP spid="17" grpId="0" bldLvl="0"/>
      <p:bldP spid="18" grpId="0" bldLvl="0"/>
      <p:bldP spid="19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ext Box 14"/>
          <p:cNvSpPr txBox="1">
            <a:spLocks noChangeArrowheads="1"/>
          </p:cNvSpPr>
          <p:nvPr/>
        </p:nvSpPr>
        <p:spPr bwMode="auto">
          <a:xfrm>
            <a:off x="1658938" y="1203325"/>
            <a:ext cx="6405562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九十（            ）  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焉置土石（            ）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3606800" y="1243013"/>
            <a:ext cx="25765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副词，将近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3962400" y="1922463"/>
            <a:ext cx="2578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副词，况且</a:t>
            </a:r>
          </a:p>
        </p:txBody>
      </p:sp>
      <p:sp>
        <p:nvSpPr>
          <p:cNvPr id="110596" name="Text Box 14"/>
          <p:cNvSpPr txBox="1">
            <a:spLocks noChangeArrowheads="1"/>
          </p:cNvSpPr>
          <p:nvPr/>
        </p:nvSpPr>
        <p:spPr bwMode="auto">
          <a:xfrm>
            <a:off x="1658938" y="2855913"/>
            <a:ext cx="7370762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有子存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              ）  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置土石（            ）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3473450" y="2897188"/>
            <a:ext cx="4965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语气助词，用在句尾，表肯定</a:t>
            </a: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3962400" y="3587750"/>
            <a:ext cx="2578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代词，哪里</a:t>
            </a:r>
          </a:p>
        </p:txBody>
      </p:sp>
      <p:sp>
        <p:nvSpPr>
          <p:cNvPr id="110599" name="TextBox 32"/>
          <p:cNvSpPr txBox="1">
            <a:spLocks noChangeArrowheads="1"/>
          </p:cNvSpPr>
          <p:nvPr/>
        </p:nvSpPr>
        <p:spPr bwMode="auto">
          <a:xfrm>
            <a:off x="755650" y="1635125"/>
            <a:ext cx="503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且</a:t>
            </a:r>
          </a:p>
        </p:txBody>
      </p:sp>
      <p:sp>
        <p:nvSpPr>
          <p:cNvPr id="34" name="左大括号 33"/>
          <p:cNvSpPr/>
          <p:nvPr/>
        </p:nvSpPr>
        <p:spPr>
          <a:xfrm>
            <a:off x="1403350" y="1419225"/>
            <a:ext cx="215900" cy="936625"/>
          </a:xfrm>
          <a:prstGeom prst="leftBrace">
            <a:avLst>
              <a:gd name="adj1" fmla="val 57937"/>
              <a:gd name="adj2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0601" name="TextBox 34"/>
          <p:cNvSpPr txBox="1">
            <a:spLocks noChangeArrowheads="1"/>
          </p:cNvSpPr>
          <p:nvPr/>
        </p:nvSpPr>
        <p:spPr bwMode="auto">
          <a:xfrm>
            <a:off x="755650" y="3292475"/>
            <a:ext cx="503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焉</a:t>
            </a:r>
          </a:p>
        </p:txBody>
      </p:sp>
      <p:sp>
        <p:nvSpPr>
          <p:cNvPr id="36" name="左大括号 35"/>
          <p:cNvSpPr/>
          <p:nvPr/>
        </p:nvSpPr>
        <p:spPr>
          <a:xfrm>
            <a:off x="1403350" y="3076575"/>
            <a:ext cx="215900" cy="935038"/>
          </a:xfrm>
          <a:prstGeom prst="leftBrace">
            <a:avLst>
              <a:gd name="adj1" fmla="val 57937"/>
              <a:gd name="adj2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1060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106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3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菱形 3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10604" name="组合 3"/>
          <p:cNvGrpSpPr>
            <a:grpSpLocks/>
          </p:cNvGrpSpPr>
          <p:nvPr/>
        </p:nvGrpSpPr>
        <p:grpSpPr bwMode="auto">
          <a:xfrm>
            <a:off x="539750" y="547688"/>
            <a:ext cx="1743075" cy="565150"/>
            <a:chOff x="3333750" y="598488"/>
            <a:chExt cx="1743075" cy="566502"/>
          </a:xfrm>
        </p:grpSpPr>
        <p:sp>
          <p:nvSpPr>
            <p:cNvPr id="38" name="圆角矩形 37"/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060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/>
      <p:bldP spid="24" grpId="0" bldLvl="0"/>
      <p:bldP spid="27" grpId="0" bldLvl="0"/>
      <p:bldP spid="28" grpId="0" bldLvl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ext Box 14"/>
          <p:cNvSpPr txBox="1">
            <a:spLocks noChangeArrowheads="1"/>
          </p:cNvSpPr>
          <p:nvPr/>
        </p:nvSpPr>
        <p:spPr bwMode="auto">
          <a:xfrm>
            <a:off x="1603375" y="2513013"/>
            <a:ext cx="6405563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妻献疑曰（      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如土石何（          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惧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不已也（          ）  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917950" y="2581275"/>
            <a:ext cx="38211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代词，他的，指愚公</a:t>
            </a:r>
          </a:p>
        </p:txBody>
      </p:sp>
      <p:sp>
        <p:nvSpPr>
          <p:cNvPr id="111619" name="Text Box 14"/>
          <p:cNvSpPr txBox="1">
            <a:spLocks noChangeArrowheads="1"/>
          </p:cNvSpPr>
          <p:nvPr/>
        </p:nvSpPr>
        <p:spPr bwMode="auto">
          <a:xfrm>
            <a:off x="1582738" y="884238"/>
            <a:ext cx="6405562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残年余力（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河曲智叟亡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应（             ）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3903663" y="3227388"/>
            <a:ext cx="3821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语气词，加强反问语气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3917950" y="944563"/>
            <a:ext cx="2668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介词，凭，靠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4679950" y="1631950"/>
            <a:ext cx="21510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连词，用来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903663" y="3875088"/>
            <a:ext cx="1924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代词，他</a:t>
            </a:r>
          </a:p>
        </p:txBody>
      </p:sp>
      <p:sp>
        <p:nvSpPr>
          <p:cNvPr id="111624" name="TextBox 21"/>
          <p:cNvSpPr txBox="1">
            <a:spLocks noChangeArrowheads="1"/>
          </p:cNvSpPr>
          <p:nvPr/>
        </p:nvSpPr>
        <p:spPr bwMode="auto">
          <a:xfrm>
            <a:off x="611188" y="1423988"/>
            <a:ext cx="5032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</a:t>
            </a:r>
          </a:p>
        </p:txBody>
      </p:sp>
      <p:sp>
        <p:nvSpPr>
          <p:cNvPr id="26" name="左大括号 25"/>
          <p:cNvSpPr/>
          <p:nvPr/>
        </p:nvSpPr>
        <p:spPr>
          <a:xfrm>
            <a:off x="1330325" y="1063625"/>
            <a:ext cx="144463" cy="1079500"/>
          </a:xfrm>
          <a:prstGeom prst="leftBrace">
            <a:avLst>
              <a:gd name="adj1" fmla="val 57937"/>
              <a:gd name="adj2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1626" name="TextBox 26"/>
          <p:cNvSpPr txBox="1">
            <a:spLocks noChangeArrowheads="1"/>
          </p:cNvSpPr>
          <p:nvPr/>
        </p:nvSpPr>
        <p:spPr bwMode="auto">
          <a:xfrm>
            <a:off x="682625" y="3224213"/>
            <a:ext cx="504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1258888" y="2719388"/>
            <a:ext cx="287337" cy="1584325"/>
          </a:xfrm>
          <a:prstGeom prst="leftBrace">
            <a:avLst>
              <a:gd name="adj1" fmla="val 57937"/>
              <a:gd name="adj2" fmla="val 50000"/>
            </a:avLst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1162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116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  <p:bldP spid="23" grpId="0" bldLvl="0"/>
      <p:bldP spid="24" grpId="0" bldLvl="0"/>
      <p:bldP spid="25" grpId="0" bldLvl="0"/>
      <p:bldP spid="15" grpId="0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3"/>
          <p:cNvSpPr>
            <a:spLocks noChangeArrowheads="1"/>
          </p:cNvSpPr>
          <p:nvPr/>
        </p:nvSpPr>
        <p:spPr bwMode="auto">
          <a:xfrm>
            <a:off x="539750" y="1333500"/>
            <a:ext cx="3311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山而居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箕畚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运于渤海之尾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吾与汝毕力平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险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70300" y="1590675"/>
            <a:ext cx="3709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名词用作动词，面对。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670300" y="2465388"/>
            <a:ext cx="49355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名词用作状语，用箕畚装石头。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670300" y="3303588"/>
            <a:ext cx="51435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形容词用作名词，险峻的大山。</a:t>
            </a:r>
          </a:p>
        </p:txBody>
      </p:sp>
      <p:grpSp>
        <p:nvGrpSpPr>
          <p:cNvPr id="11264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126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12646" name="组合 4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3" name="圆角矩形 22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265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8" grpId="0" bldLvl="0"/>
      <p:bldP spid="7" grpId="0" bldLvl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8313" y="1192213"/>
            <a:ext cx="74882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北山愚公者，年且九十。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”表示判断。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倒装句：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甚矣，汝之不惠！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谓语前置，即“汝之不惠甚矣”。</a:t>
            </a: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    告之于帝。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状语后置，即“于帝告之”。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被动句：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帝感其诚。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“帝”是被感动者。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省略句：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杂然相许。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承前省略主语“家人”。</a:t>
            </a:r>
          </a:p>
        </p:txBody>
      </p:sp>
      <p:grpSp>
        <p:nvGrpSpPr>
          <p:cNvPr id="11366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136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13667" name="组合 4"/>
          <p:cNvGrpSpPr>
            <a:grpSpLocks/>
          </p:cNvGrpSpPr>
          <p:nvPr/>
        </p:nvGrpSpPr>
        <p:grpSpPr bwMode="auto">
          <a:xfrm>
            <a:off x="515938" y="555625"/>
            <a:ext cx="1743075" cy="566738"/>
            <a:chOff x="3333750" y="598488"/>
            <a:chExt cx="1743075" cy="566502"/>
          </a:xfrm>
        </p:grpSpPr>
        <p:sp>
          <p:nvSpPr>
            <p:cNvPr id="19" name="圆角矩形 18"/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367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文言句式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7"/>
          <p:cNvSpPr>
            <a:spLocks noChangeArrowheads="1"/>
          </p:cNvSpPr>
          <p:nvPr/>
        </p:nvSpPr>
        <p:spPr bwMode="auto">
          <a:xfrm>
            <a:off x="466725" y="1408113"/>
            <a:ext cx="532923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列子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战国时道家。郑人。即列御寇，亦称“圄寇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圉寇”。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庄子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中有许多关于他的传说。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吕氏春秋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不二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说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子列子贵虚。”“虚”即虚静、无为。西汉刘向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列子序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谓“其学本于皇帝老子”。被道家尊为前辈。</a:t>
            </a:r>
            <a:endParaRPr lang="zh-CN" altLang="zh-CN" sz="28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341" name="237列子.jpg" descr="id:2147510419;FounderCES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6156325" y="1622733"/>
            <a:ext cx="2230803" cy="2677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76803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68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6804" name="组合 1"/>
          <p:cNvGrpSpPr>
            <a:grpSpLocks/>
          </p:cNvGrpSpPr>
          <p:nvPr/>
        </p:nvGrpSpPr>
        <p:grpSpPr bwMode="auto">
          <a:xfrm>
            <a:off x="3700463" y="565150"/>
            <a:ext cx="1743075" cy="566738"/>
            <a:chOff x="3406775" y="598488"/>
            <a:chExt cx="1743075" cy="566737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680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extBox 5"/>
          <p:cNvSpPr txBox="1">
            <a:spLocks noChangeArrowheads="1"/>
          </p:cNvSpPr>
          <p:nvPr/>
        </p:nvSpPr>
        <p:spPr bwMode="auto">
          <a:xfrm>
            <a:off x="519113" y="1563688"/>
            <a:ext cx="853281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宋体" charset="-122"/>
                <a:ea typeface="楷体" pitchFamily="49" charset="-122"/>
                <a:sym typeface="宋体" charset="-122"/>
              </a:rPr>
              <a:t>    本文通过记叙愚公移山的故事，反映了我国古代劳动人民改造自然的伟大气魄和坚定毅力，也说明了要克服困难，就必须下定决心，坚持奋斗的道理。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4690" name="组合 1"/>
          <p:cNvGrpSpPr>
            <a:grpSpLocks/>
          </p:cNvGrpSpPr>
          <p:nvPr/>
        </p:nvGrpSpPr>
        <p:grpSpPr bwMode="auto">
          <a:xfrm>
            <a:off x="3779838" y="842963"/>
            <a:ext cx="1743075" cy="644525"/>
            <a:chOff x="3333750" y="598488"/>
            <a:chExt cx="1743075" cy="643766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469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11469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146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3" name="组合 1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5835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776"/>
              <a:ext cx="442913" cy="41843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116"/>
              <a:ext cx="442912" cy="42001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116"/>
              <a:ext cx="441325" cy="42001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040"/>
              <a:ext cx="441325" cy="4200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572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5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11571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157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5715" name="矩形 1"/>
          <p:cNvSpPr>
            <a:spLocks noChangeArrowheads="1"/>
          </p:cNvSpPr>
          <p:nvPr/>
        </p:nvSpPr>
        <p:spPr bwMode="auto">
          <a:xfrm>
            <a:off x="441325" y="1370013"/>
            <a:ext cx="82613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愚公移山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看起来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很笨，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可是愚公坚信子子孙孙无穷匮也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只要持之以恒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山总会挖平的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面对质疑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，他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从没有产生要放弃的念头。面对困难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我们应该有愚公移山的勇气和决心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有顽强的毅力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直面困难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埋头苦干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这样才能真正地克服困难。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00">
                <a:solidFill>
                  <a:srgbClr val="FFFFFF"/>
                </a:solidFill>
              </a:rPr>
              <a:t>状元成才路</a:t>
            </a:r>
            <a:endParaRPr lang="zh-CN" altLang="zh-CN" sz="500">
              <a:solidFill>
                <a:srgbClr val="FFFFFF"/>
              </a:solidFill>
            </a:endParaRPr>
          </a:p>
        </p:txBody>
      </p:sp>
      <p:sp>
        <p:nvSpPr>
          <p:cNvPr id="116738" name="文本框 34"/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39" name="文本框 36"/>
          <p:cNvSpPr txBox="1">
            <a:spLocks noChangeArrowheads="1"/>
          </p:cNvSpPr>
          <p:nvPr/>
        </p:nvSpPr>
        <p:spPr bwMode="auto">
          <a:xfrm rot="-5350866">
            <a:off x="5857081" y="1312069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0" name="文本框 37"/>
          <p:cNvSpPr txBox="1">
            <a:spLocks noChangeArrowheads="1"/>
          </p:cNvSpPr>
          <p:nvPr/>
        </p:nvSpPr>
        <p:spPr bwMode="auto">
          <a:xfrm rot="-4150866">
            <a:off x="5329238" y="17224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1" name="文本框 45"/>
          <p:cNvSpPr txBox="1">
            <a:spLocks noChangeArrowheads="1"/>
          </p:cNvSpPr>
          <p:nvPr/>
        </p:nvSpPr>
        <p:spPr bwMode="auto"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2" name="文本框 46"/>
          <p:cNvSpPr txBox="1">
            <a:spLocks noChangeArrowheads="1"/>
          </p:cNvSpPr>
          <p:nvPr/>
        </p:nvSpPr>
        <p:spPr bwMode="auto"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3" name="文本框 47"/>
          <p:cNvSpPr txBox="1">
            <a:spLocks noChangeArrowheads="1"/>
          </p:cNvSpPr>
          <p:nvPr/>
        </p:nvSpPr>
        <p:spPr bwMode="auto">
          <a:xfrm rot="-4150866">
            <a:off x="7653338" y="24971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4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5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6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7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8" name="文本框 34"/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49" name="文本框 36"/>
          <p:cNvSpPr txBox="1">
            <a:spLocks noChangeArrowheads="1"/>
          </p:cNvSpPr>
          <p:nvPr/>
        </p:nvSpPr>
        <p:spPr bwMode="auto"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0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1" name="文本框 45"/>
          <p:cNvSpPr txBox="1">
            <a:spLocks noChangeArrowheads="1"/>
          </p:cNvSpPr>
          <p:nvPr/>
        </p:nvSpPr>
        <p:spPr bwMode="auto"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2" name="文本框 46"/>
          <p:cNvSpPr txBox="1">
            <a:spLocks noChangeArrowheads="1"/>
          </p:cNvSpPr>
          <p:nvPr/>
        </p:nvSpPr>
        <p:spPr bwMode="auto"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3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4" name="文本框 49"/>
          <p:cNvSpPr txBox="1">
            <a:spLocks noChangeArrowheads="1"/>
          </p:cNvSpPr>
          <p:nvPr/>
        </p:nvSpPr>
        <p:spPr bwMode="auto"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5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6" name="文本框 51"/>
          <p:cNvSpPr txBox="1">
            <a:spLocks noChangeArrowheads="1"/>
          </p:cNvSpPr>
          <p:nvPr/>
        </p:nvSpPr>
        <p:spPr bwMode="auto">
          <a:xfrm rot="-5350866">
            <a:off x="5841206" y="3429794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7" name="文本框 32"/>
          <p:cNvSpPr txBox="1">
            <a:spLocks noChangeArrowheads="1"/>
          </p:cNvSpPr>
          <p:nvPr/>
        </p:nvSpPr>
        <p:spPr bwMode="auto"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8" name="文本框 34"/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59" name="文本框 36"/>
          <p:cNvSpPr txBox="1">
            <a:spLocks noChangeArrowheads="1"/>
          </p:cNvSpPr>
          <p:nvPr/>
        </p:nvSpPr>
        <p:spPr bwMode="auto"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0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1" name="文本框 45"/>
          <p:cNvSpPr txBox="1">
            <a:spLocks noChangeArrowheads="1"/>
          </p:cNvSpPr>
          <p:nvPr/>
        </p:nvSpPr>
        <p:spPr bwMode="auto"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2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3" name="文本框 47"/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4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5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6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7" name="文本框 32"/>
          <p:cNvSpPr txBox="1">
            <a:spLocks noChangeArrowheads="1"/>
          </p:cNvSpPr>
          <p:nvPr/>
        </p:nvSpPr>
        <p:spPr bwMode="auto">
          <a:xfrm rot="-5070842">
            <a:off x="318295" y="2037556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8" name="文本框 34"/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69" name="文本框 36"/>
          <p:cNvSpPr txBox="1">
            <a:spLocks noChangeArrowheads="1"/>
          </p:cNvSpPr>
          <p:nvPr/>
        </p:nvSpPr>
        <p:spPr bwMode="auto"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0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1" name="文本框 45"/>
          <p:cNvSpPr txBox="1">
            <a:spLocks noChangeArrowheads="1"/>
          </p:cNvSpPr>
          <p:nvPr/>
        </p:nvSpPr>
        <p:spPr bwMode="auto"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2" name="文本框 46"/>
          <p:cNvSpPr txBox="1">
            <a:spLocks noChangeArrowheads="1"/>
          </p:cNvSpPr>
          <p:nvPr/>
        </p:nvSpPr>
        <p:spPr bwMode="auto"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3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4" name="文本框 49"/>
          <p:cNvSpPr txBox="1">
            <a:spLocks noChangeArrowheads="1"/>
          </p:cNvSpPr>
          <p:nvPr/>
        </p:nvSpPr>
        <p:spPr bwMode="auto"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5" name="文本框 50"/>
          <p:cNvSpPr txBox="1">
            <a:spLocks noChangeArrowheads="1"/>
          </p:cNvSpPr>
          <p:nvPr/>
        </p:nvSpPr>
        <p:spPr bwMode="auto"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6" name="文本框 51"/>
          <p:cNvSpPr txBox="1">
            <a:spLocks noChangeArrowheads="1"/>
          </p:cNvSpPr>
          <p:nvPr/>
        </p:nvSpPr>
        <p:spPr bwMode="auto"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7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8" name="文本框 34"/>
          <p:cNvSpPr txBox="1">
            <a:spLocks noChangeArrowheads="1"/>
          </p:cNvSpPr>
          <p:nvPr/>
        </p:nvSpPr>
        <p:spPr bwMode="auto"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79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0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1" name="文本框 45"/>
          <p:cNvSpPr txBox="1">
            <a:spLocks noChangeArrowheads="1"/>
          </p:cNvSpPr>
          <p:nvPr/>
        </p:nvSpPr>
        <p:spPr bwMode="auto">
          <a:xfrm rot="-4502722">
            <a:off x="6774656" y="2496344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2" name="文本框 46"/>
          <p:cNvSpPr txBox="1">
            <a:spLocks noChangeArrowheads="1"/>
          </p:cNvSpPr>
          <p:nvPr/>
        </p:nvSpPr>
        <p:spPr bwMode="auto"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3" name="文本框 47"/>
          <p:cNvSpPr txBox="1">
            <a:spLocks noChangeArrowheads="1"/>
          </p:cNvSpPr>
          <p:nvPr/>
        </p:nvSpPr>
        <p:spPr bwMode="auto">
          <a:xfrm rot="-3456638">
            <a:off x="6742113" y="340201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4" name="文本框 49"/>
          <p:cNvSpPr txBox="1">
            <a:spLocks noChangeArrowheads="1"/>
          </p:cNvSpPr>
          <p:nvPr/>
        </p:nvSpPr>
        <p:spPr bwMode="auto"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5" name="文本框 50"/>
          <p:cNvSpPr txBox="1">
            <a:spLocks noChangeArrowheads="1"/>
          </p:cNvSpPr>
          <p:nvPr/>
        </p:nvSpPr>
        <p:spPr bwMode="auto">
          <a:xfrm rot="-3640556">
            <a:off x="7237413" y="35893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6" name="文本框 51"/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7" name="文本框 32"/>
          <p:cNvSpPr txBox="1">
            <a:spLocks noChangeArrowheads="1"/>
          </p:cNvSpPr>
          <p:nvPr/>
        </p:nvSpPr>
        <p:spPr bwMode="auto"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8" name="文本框 34"/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89" name="文本框 36"/>
          <p:cNvSpPr txBox="1">
            <a:spLocks noChangeArrowheads="1"/>
          </p:cNvSpPr>
          <p:nvPr/>
        </p:nvSpPr>
        <p:spPr bwMode="auto"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0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1" name="文本框 45"/>
          <p:cNvSpPr txBox="1">
            <a:spLocks noChangeArrowheads="1"/>
          </p:cNvSpPr>
          <p:nvPr/>
        </p:nvSpPr>
        <p:spPr bwMode="auto"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2" name="文本框 46"/>
          <p:cNvSpPr txBox="1">
            <a:spLocks noChangeArrowheads="1"/>
          </p:cNvSpPr>
          <p:nvPr/>
        </p:nvSpPr>
        <p:spPr bwMode="auto"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3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4" name="文本框 49"/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5" name="文本框 50"/>
          <p:cNvSpPr txBox="1">
            <a:spLocks noChangeArrowheads="1"/>
          </p:cNvSpPr>
          <p:nvPr/>
        </p:nvSpPr>
        <p:spPr bwMode="auto"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6" name="文本框 51"/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7" name="文本框 32"/>
          <p:cNvSpPr txBox="1">
            <a:spLocks noChangeArrowheads="1"/>
          </p:cNvSpPr>
          <p:nvPr/>
        </p:nvSpPr>
        <p:spPr bwMode="auto">
          <a:xfrm rot="4190103">
            <a:off x="2763838" y="333851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8" name="文本框 34"/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799" name="文本框 36"/>
          <p:cNvSpPr txBox="1">
            <a:spLocks noChangeArrowheads="1"/>
          </p:cNvSpPr>
          <p:nvPr/>
        </p:nvSpPr>
        <p:spPr bwMode="auto">
          <a:xfrm rot="2810103">
            <a:off x="3809206" y="1731169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0" name="文本框 37"/>
          <p:cNvSpPr txBox="1">
            <a:spLocks noChangeArrowheads="1"/>
          </p:cNvSpPr>
          <p:nvPr/>
        </p:nvSpPr>
        <p:spPr bwMode="auto">
          <a:xfrm rot="4010103">
            <a:off x="3809206" y="2274094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1" name="文本框 45"/>
          <p:cNvSpPr txBox="1">
            <a:spLocks noChangeArrowheads="1"/>
          </p:cNvSpPr>
          <p:nvPr/>
        </p:nvSpPr>
        <p:spPr bwMode="auto"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2" name="文本框 46"/>
          <p:cNvSpPr txBox="1">
            <a:spLocks noChangeArrowheads="1"/>
          </p:cNvSpPr>
          <p:nvPr/>
        </p:nvSpPr>
        <p:spPr bwMode="auto">
          <a:xfrm rot="2810103">
            <a:off x="4741863" y="19700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3" name="文本框 47"/>
          <p:cNvSpPr txBox="1">
            <a:spLocks noChangeArrowheads="1"/>
          </p:cNvSpPr>
          <p:nvPr/>
        </p:nvSpPr>
        <p:spPr bwMode="auto">
          <a:xfrm rot="4010103">
            <a:off x="4741863" y="251301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4" name="文本框 49"/>
          <p:cNvSpPr txBox="1">
            <a:spLocks noChangeArrowheads="1"/>
          </p:cNvSpPr>
          <p:nvPr/>
        </p:nvSpPr>
        <p:spPr bwMode="auto"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5" name="文本框 50"/>
          <p:cNvSpPr txBox="1">
            <a:spLocks noChangeArrowheads="1"/>
          </p:cNvSpPr>
          <p:nvPr/>
        </p:nvSpPr>
        <p:spPr bwMode="auto"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6" name="文本框 51"/>
          <p:cNvSpPr txBox="1">
            <a:spLocks noChangeArrowheads="1"/>
          </p:cNvSpPr>
          <p:nvPr/>
        </p:nvSpPr>
        <p:spPr bwMode="auto"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7" name="文本框 32"/>
          <p:cNvSpPr txBox="1">
            <a:spLocks noChangeArrowheads="1"/>
          </p:cNvSpPr>
          <p:nvPr/>
        </p:nvSpPr>
        <p:spPr bwMode="auto">
          <a:xfrm rot="5400000">
            <a:off x="1137445" y="3225006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8" name="文本框 34"/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09" name="文本框 36"/>
          <p:cNvSpPr txBox="1">
            <a:spLocks noChangeArrowheads="1"/>
          </p:cNvSpPr>
          <p:nvPr/>
        </p:nvSpPr>
        <p:spPr bwMode="auto"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0" name="文本框 37"/>
          <p:cNvSpPr txBox="1">
            <a:spLocks noChangeArrowheads="1"/>
          </p:cNvSpPr>
          <p:nvPr/>
        </p:nvSpPr>
        <p:spPr bwMode="auto"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1" name="文本框 45"/>
          <p:cNvSpPr txBox="1">
            <a:spLocks noChangeArrowheads="1"/>
          </p:cNvSpPr>
          <p:nvPr/>
        </p:nvSpPr>
        <p:spPr bwMode="auto">
          <a:xfrm rot="2810103">
            <a:off x="2808288" y="27447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2" name="文本框 46"/>
          <p:cNvSpPr txBox="1">
            <a:spLocks noChangeArrowheads="1"/>
          </p:cNvSpPr>
          <p:nvPr/>
        </p:nvSpPr>
        <p:spPr bwMode="auto"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3" name="文本框 47"/>
          <p:cNvSpPr txBox="1">
            <a:spLocks noChangeArrowheads="1"/>
          </p:cNvSpPr>
          <p:nvPr/>
        </p:nvSpPr>
        <p:spPr bwMode="auto">
          <a:xfrm rot="5220000">
            <a:off x="697706" y="2893219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4" name="文本框 49"/>
          <p:cNvSpPr txBox="1">
            <a:spLocks noChangeArrowheads="1"/>
          </p:cNvSpPr>
          <p:nvPr/>
        </p:nvSpPr>
        <p:spPr bwMode="auto">
          <a:xfrm rot="4020000">
            <a:off x="2462213" y="373856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5" name="文本框 50"/>
          <p:cNvSpPr txBox="1">
            <a:spLocks noChangeArrowheads="1"/>
          </p:cNvSpPr>
          <p:nvPr/>
        </p:nvSpPr>
        <p:spPr bwMode="auto">
          <a:xfrm rot="4020000">
            <a:off x="3698081" y="3363119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6" name="文本框 51"/>
          <p:cNvSpPr txBox="1">
            <a:spLocks noChangeArrowheads="1"/>
          </p:cNvSpPr>
          <p:nvPr/>
        </p:nvSpPr>
        <p:spPr bwMode="auto">
          <a:xfrm rot="4020000">
            <a:off x="4067970" y="3577431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7" name="文本框 32"/>
          <p:cNvSpPr txBox="1">
            <a:spLocks noChangeArrowheads="1"/>
          </p:cNvSpPr>
          <p:nvPr/>
        </p:nvSpPr>
        <p:spPr bwMode="auto"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8" name="文本框 34"/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19" name="文本框 36"/>
          <p:cNvSpPr txBox="1">
            <a:spLocks noChangeArrowheads="1"/>
          </p:cNvSpPr>
          <p:nvPr/>
        </p:nvSpPr>
        <p:spPr bwMode="auto">
          <a:xfrm rot="4020000">
            <a:off x="1668463" y="1509713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0" name="文本框 37"/>
          <p:cNvSpPr txBox="1">
            <a:spLocks noChangeArrowheads="1"/>
          </p:cNvSpPr>
          <p:nvPr/>
        </p:nvSpPr>
        <p:spPr bwMode="auto"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1" name="文本框 45"/>
          <p:cNvSpPr txBox="1">
            <a:spLocks noChangeArrowheads="1"/>
          </p:cNvSpPr>
          <p:nvPr/>
        </p:nvSpPr>
        <p:spPr bwMode="auto">
          <a:xfrm rot="2810103">
            <a:off x="2226470" y="1529556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2" name="文本框 46"/>
          <p:cNvSpPr txBox="1">
            <a:spLocks noChangeArrowheads="1"/>
          </p:cNvSpPr>
          <p:nvPr/>
        </p:nvSpPr>
        <p:spPr bwMode="auto">
          <a:xfrm rot="2810103">
            <a:off x="2596356" y="1743869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3" name="文本框 47"/>
          <p:cNvSpPr txBox="1">
            <a:spLocks noChangeArrowheads="1"/>
          </p:cNvSpPr>
          <p:nvPr/>
        </p:nvSpPr>
        <p:spPr bwMode="auto"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4" name="文本框 49"/>
          <p:cNvSpPr txBox="1">
            <a:spLocks noChangeArrowheads="1"/>
          </p:cNvSpPr>
          <p:nvPr/>
        </p:nvSpPr>
        <p:spPr bwMode="auto">
          <a:xfrm rot="2810103">
            <a:off x="3186113" y="19700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5" name="文本框 50"/>
          <p:cNvSpPr txBox="1">
            <a:spLocks noChangeArrowheads="1"/>
          </p:cNvSpPr>
          <p:nvPr/>
        </p:nvSpPr>
        <p:spPr bwMode="auto">
          <a:xfrm rot="2810103">
            <a:off x="3071020" y="2402681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6" name="文本框 51"/>
          <p:cNvSpPr txBox="1">
            <a:spLocks noChangeArrowheads="1"/>
          </p:cNvSpPr>
          <p:nvPr/>
        </p:nvSpPr>
        <p:spPr bwMode="auto">
          <a:xfrm rot="2810103">
            <a:off x="3440906" y="2616994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7" name="文本框 32"/>
          <p:cNvSpPr txBox="1">
            <a:spLocks noChangeArrowheads="1"/>
          </p:cNvSpPr>
          <p:nvPr/>
        </p:nvSpPr>
        <p:spPr bwMode="auto">
          <a:xfrm rot="5400000">
            <a:off x="4747420" y="3679031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8" name="文本框 34"/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29" name="文本框 36"/>
          <p:cNvSpPr txBox="1">
            <a:spLocks noChangeArrowheads="1"/>
          </p:cNvSpPr>
          <p:nvPr/>
        </p:nvSpPr>
        <p:spPr bwMode="auto"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0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1" name="文本框 45"/>
          <p:cNvSpPr txBox="1">
            <a:spLocks noChangeArrowheads="1"/>
          </p:cNvSpPr>
          <p:nvPr/>
        </p:nvSpPr>
        <p:spPr bwMode="auto"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2" name="文本框 46"/>
          <p:cNvSpPr txBox="1">
            <a:spLocks noChangeArrowheads="1"/>
          </p:cNvSpPr>
          <p:nvPr/>
        </p:nvSpPr>
        <p:spPr bwMode="auto"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3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4" name="文本框 49"/>
          <p:cNvSpPr txBox="1">
            <a:spLocks noChangeArrowheads="1"/>
          </p:cNvSpPr>
          <p:nvPr/>
        </p:nvSpPr>
        <p:spPr bwMode="auto"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5" name="文本框 51"/>
          <p:cNvSpPr txBox="1">
            <a:spLocks noChangeArrowheads="1"/>
          </p:cNvSpPr>
          <p:nvPr/>
        </p:nvSpPr>
        <p:spPr bwMode="auto"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6836" name="Text Box 4"/>
          <p:cNvSpPr txBox="1">
            <a:spLocks noChangeArrowheads="1"/>
          </p:cNvSpPr>
          <p:nvPr/>
        </p:nvSpPr>
        <p:spPr bwMode="auto">
          <a:xfrm>
            <a:off x="323850" y="1038225"/>
            <a:ext cx="8266113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文中有多处运用了对比手法，如愚公与智叟的对比。愚公有实现“指通豫南，达于汉阴”以造福后代子孙和人民大众的宏伟抱负，对人力的无穷无尽怀有坚定的信念；智叟只看到自然的威力，看不到人力的伟大，认为愚公移山是“不惠之举”。两相对比，一个高尚，一个平庸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此外，文中还运用了衬托手法，如写太行、王屋二山的高大，运土路程的遥远，一年往返一次等内容，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是为了衬托愚公的气魄和移山劳动的艰巨。</a:t>
            </a:r>
          </a:p>
        </p:txBody>
      </p:sp>
      <p:sp>
        <p:nvSpPr>
          <p:cNvPr id="116837" name="矩形 105"/>
          <p:cNvSpPr>
            <a:spLocks noChangeArrowheads="1"/>
          </p:cNvSpPr>
          <p:nvPr/>
        </p:nvSpPr>
        <p:spPr bwMode="auto">
          <a:xfrm>
            <a:off x="468313" y="566738"/>
            <a:ext cx="57673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运用对比、衬托手法表现人物形象。</a:t>
            </a:r>
          </a:p>
        </p:txBody>
      </p:sp>
      <p:grpSp>
        <p:nvGrpSpPr>
          <p:cNvPr id="116838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68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菱形 1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文本框 1"/>
          <p:cNvSpPr txBox="1">
            <a:spLocks noChangeArrowheads="1"/>
          </p:cNvSpPr>
          <p:nvPr/>
        </p:nvSpPr>
        <p:spPr bwMode="auto">
          <a:xfrm>
            <a:off x="971550" y="1779588"/>
            <a:ext cx="4873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愚公移山</a:t>
            </a:r>
          </a:p>
        </p:txBody>
      </p:sp>
      <p:sp>
        <p:nvSpPr>
          <p:cNvPr id="117762" name="文本框 3"/>
          <p:cNvSpPr txBox="1">
            <a:spLocks noChangeArrowheads="1"/>
          </p:cNvSpPr>
          <p:nvPr/>
        </p:nvSpPr>
        <p:spPr bwMode="auto">
          <a:xfrm>
            <a:off x="2143125" y="1033463"/>
            <a:ext cx="3743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移山原因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遇到困难                              </a:t>
            </a:r>
          </a:p>
        </p:txBody>
      </p:sp>
      <p:sp>
        <p:nvSpPr>
          <p:cNvPr id="117763" name="文本框 4"/>
          <p:cNvSpPr txBox="1">
            <a:spLocks noChangeArrowheads="1"/>
          </p:cNvSpPr>
          <p:nvPr/>
        </p:nvSpPr>
        <p:spPr bwMode="auto">
          <a:xfrm>
            <a:off x="2143125" y="1971675"/>
            <a:ext cx="503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移山准备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寻找方法         </a:t>
            </a:r>
          </a:p>
        </p:txBody>
      </p:sp>
      <p:sp>
        <p:nvSpPr>
          <p:cNvPr id="117764" name="文本框 5"/>
          <p:cNvSpPr txBox="1">
            <a:spLocks noChangeArrowheads="1"/>
          </p:cNvSpPr>
          <p:nvPr/>
        </p:nvSpPr>
        <p:spPr bwMode="auto">
          <a:xfrm>
            <a:off x="2143125" y="3848100"/>
            <a:ext cx="3795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移山过程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克服困难          </a:t>
            </a:r>
          </a:p>
        </p:txBody>
      </p:sp>
      <p:sp>
        <p:nvSpPr>
          <p:cNvPr id="117765" name="文本框 6"/>
          <p:cNvSpPr txBox="1">
            <a:spLocks noChangeArrowheads="1"/>
          </p:cNvSpPr>
          <p:nvPr/>
        </p:nvSpPr>
        <p:spPr bwMode="auto">
          <a:xfrm>
            <a:off x="2143125" y="2909888"/>
            <a:ext cx="3605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移山成功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战胜困难        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        </a:t>
            </a:r>
          </a:p>
        </p:txBody>
      </p:sp>
      <p:sp>
        <p:nvSpPr>
          <p:cNvPr id="117766" name="文本框 7"/>
          <p:cNvSpPr txBox="1">
            <a:spLocks noChangeArrowheads="1"/>
          </p:cNvSpPr>
          <p:nvPr/>
        </p:nvSpPr>
        <p:spPr bwMode="auto">
          <a:xfrm>
            <a:off x="6376988" y="1995488"/>
            <a:ext cx="201136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持之以恒、</a:t>
            </a:r>
            <a:endParaRPr lang="en-US" altLang="zh-CN" sz="2800" b="1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ctr"/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自强不息的</a:t>
            </a:r>
            <a:endParaRPr lang="en-US" altLang="zh-CN" sz="2800" b="1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ctr"/>
            <a:r>
              <a:rPr lang="zh-CN" altLang="en-US" sz="2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愚公精神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619250" y="1120775"/>
            <a:ext cx="361950" cy="3313113"/>
          </a:xfrm>
          <a:prstGeom prst="leftBrace">
            <a:avLst>
              <a:gd name="adj1" fmla="val 156491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117768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177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5" name="左大括号 14"/>
          <p:cNvSpPr/>
          <p:nvPr/>
        </p:nvSpPr>
        <p:spPr>
          <a:xfrm rot="10800000">
            <a:off x="5794375" y="1058863"/>
            <a:ext cx="361950" cy="3313112"/>
          </a:xfrm>
          <a:prstGeom prst="leftBrace">
            <a:avLst>
              <a:gd name="adj1" fmla="val 156491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矩形 8"/>
          <p:cNvSpPr>
            <a:spLocks noChangeArrowheads="1"/>
          </p:cNvSpPr>
          <p:nvPr/>
        </p:nvSpPr>
        <p:spPr bwMode="auto">
          <a:xfrm>
            <a:off x="4572000" y="3148013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/>
              <a:t>　</a:t>
            </a:r>
          </a:p>
        </p:txBody>
      </p:sp>
      <p:sp>
        <p:nvSpPr>
          <p:cNvPr id="118786" name="矩形 9"/>
          <p:cNvSpPr>
            <a:spLocks noChangeArrowheads="1"/>
          </p:cNvSpPr>
          <p:nvPr/>
        </p:nvSpPr>
        <p:spPr bwMode="auto">
          <a:xfrm>
            <a:off x="395288" y="488950"/>
            <a:ext cx="8280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填空。</a:t>
            </a:r>
            <a:endParaRPr lang="zh-CN" altLang="zh-CN" sz="280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《愚公移山》选自《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体裁是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作者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___________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 郑国人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战国前期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__________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家思想代表人物之一。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24388" y="881063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列子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235825" y="1338263"/>
            <a:ext cx="5762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504113" y="865188"/>
            <a:ext cx="1152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寓言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474788" y="1309688"/>
            <a:ext cx="1296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列御寇</a:t>
            </a:r>
          </a:p>
        </p:txBody>
      </p:sp>
      <p:grpSp>
        <p:nvGrpSpPr>
          <p:cNvPr id="11879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87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8792" name="矩形 9"/>
          <p:cNvSpPr>
            <a:spLocks noChangeArrowheads="1"/>
          </p:cNvSpPr>
          <p:nvPr/>
        </p:nvSpPr>
        <p:spPr bwMode="auto">
          <a:xfrm>
            <a:off x="323850" y="2284413"/>
            <a:ext cx="8135938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zh-CN" sz="2800" b="1">
                <a:latin typeface="宋体" charset="-122"/>
              </a:rPr>
              <a:t>下列句子中</a:t>
            </a:r>
            <a:r>
              <a:rPr lang="zh-CN" altLang="en-US" sz="2800" b="1">
                <a:latin typeface="宋体" charset="-122"/>
              </a:rPr>
              <a:t>没</a:t>
            </a:r>
            <a:r>
              <a:rPr lang="zh-CN" altLang="zh-CN" sz="2800" b="1">
                <a:latin typeface="宋体" charset="-122"/>
              </a:rPr>
              <a:t>有通假字的一项是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zh-CN" altLang="zh-CN" sz="2800" b="1">
                <a:latin typeface="宋体" charset="-122"/>
              </a:rPr>
              <a:t>　　</a:t>
            </a:r>
            <a:r>
              <a:rPr lang="zh-CN" altLang="en-US" sz="2800" b="1">
                <a:latin typeface="宋体" charset="-122"/>
              </a:rPr>
              <a:t>）</a:t>
            </a:r>
            <a:endParaRPr lang="zh-CN" altLang="zh-CN" sz="2800" b="1">
              <a:latin typeface="宋体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甚矣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汝之不惠</a:t>
            </a: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B.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无陇断焉</a:t>
            </a: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C.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寒暑易节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始一反焉</a:t>
            </a: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D.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且焉置土石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00788" y="2293938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矩形 12"/>
          <p:cNvSpPr>
            <a:spLocks noChangeArrowheads="1"/>
          </p:cNvSpPr>
          <p:nvPr/>
        </p:nvSpPr>
        <p:spPr bwMode="auto">
          <a:xfrm>
            <a:off x="468313" y="544513"/>
            <a:ext cx="691038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宋体" charset="-122"/>
              </a:rPr>
              <a:t>3.</a:t>
            </a:r>
            <a:r>
              <a:rPr lang="zh-CN" altLang="zh-CN" sz="2800" b="1">
                <a:latin typeface="宋体" charset="-122"/>
              </a:rPr>
              <a:t>解释句中加点的词语。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毕力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平险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_________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杂然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相许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_______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______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渤海之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尾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________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__</a:t>
            </a:r>
            <a:r>
              <a:rPr lang="en-US" altLang="zh-CN" sz="2800" b="1" u="sng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/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2987675" y="1595438"/>
            <a:ext cx="2808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铲平险峻的大山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059113" y="2489200"/>
            <a:ext cx="936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纷纷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132138" y="3335338"/>
            <a:ext cx="647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边</a:t>
            </a:r>
          </a:p>
        </p:txBody>
      </p:sp>
      <p:grpSp>
        <p:nvGrpSpPr>
          <p:cNvPr id="11981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98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4" grpId="0" bldLvl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TextBox 1"/>
          <p:cNvSpPr txBox="1">
            <a:spLocks noChangeArrowheads="1"/>
          </p:cNvSpPr>
          <p:nvPr/>
        </p:nvSpPr>
        <p:spPr bwMode="auto">
          <a:xfrm>
            <a:off x="5508625" y="546100"/>
            <a:ext cx="2951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（中考真题</a:t>
            </a:r>
            <a:r>
              <a:rPr lang="zh-CN" altLang="en-US" b="1" dirty="0">
                <a:solidFill>
                  <a:srgbClr val="FF0000"/>
                </a:solidFill>
              </a:rPr>
              <a:t>）</a:t>
            </a:r>
          </a:p>
        </p:txBody>
      </p:sp>
      <p:grpSp>
        <p:nvGrpSpPr>
          <p:cNvPr id="120834" name="组合 13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08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20835" name="组合 1"/>
          <p:cNvGrpSpPr>
            <a:grpSpLocks/>
          </p:cNvGrpSpPr>
          <p:nvPr/>
        </p:nvGrpSpPr>
        <p:grpSpPr bwMode="auto">
          <a:xfrm>
            <a:off x="3635375" y="419100"/>
            <a:ext cx="1743075" cy="566738"/>
            <a:chOff x="3333750" y="555625"/>
            <a:chExt cx="1743075" cy="566738"/>
          </a:xfrm>
        </p:grpSpPr>
        <p:sp>
          <p:nvSpPr>
            <p:cNvPr id="19" name="圆角矩形 18"/>
            <p:cNvSpPr/>
            <p:nvPr/>
          </p:nvSpPr>
          <p:spPr>
            <a:xfrm rot="555800">
              <a:off x="4602163" y="6731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20841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39750" y="915988"/>
            <a:ext cx="8208963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zh-CN" sz="24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古诗文阅读</a:t>
            </a:r>
            <a:r>
              <a:rPr lang="en-US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      </a:t>
            </a:r>
          </a:p>
          <a:p>
            <a:pPr indent="267970" algn="just">
              <a:spcAft>
                <a:spcPts val="0"/>
              </a:spcAft>
              <a:defRPr/>
            </a:pPr>
            <a:r>
              <a:rPr lang="en-US" altLang="zh-CN" sz="2400" b="1" kern="100" dirty="0">
                <a:latin typeface="宋体" panose="02010600030101010101" pitchFamily="2" charset="-122"/>
                <a:ea typeface="楷体" panose="02010609060101010101" pitchFamily="49" charset="-122"/>
                <a:cs typeface="Courier New" panose="02070309020205020404"/>
              </a:rPr>
              <a:t>                      </a:t>
            </a:r>
            <a:r>
              <a:rPr lang="zh-CN" altLang="zh-CN" sz="2400" kern="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望岳 </a:t>
            </a:r>
            <a:r>
              <a:rPr lang="zh-CN" altLang="zh-CN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杜甫</a:t>
            </a:r>
            <a:endParaRPr lang="zh-CN" altLang="zh-CN" b="1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岱宗夫如何？齐鲁青未了。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造化钟神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秀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，阴阳割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昏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晓。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荡胸生曾云，决眦入归鸟。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会当凌绝顶，一览众山小。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spcAft>
                <a:spcPts val="0"/>
              </a:spcAft>
              <a:defRPr/>
            </a:pP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spcAft>
                <a:spcPts val="0"/>
              </a:spcAft>
              <a:defRPr/>
            </a:pPr>
            <a:r>
              <a:rPr lang="en-US" altLang="zh-CN" sz="2400" kern="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kern="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愚公移山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（节选）</a:t>
            </a:r>
            <a:r>
              <a:rPr lang="zh-CN" altLang="zh-CN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《列子</a:t>
            </a:r>
            <a:r>
              <a:rPr lang="en-US" altLang="zh-CN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zh-CN" altLang="zh-CN" b="1" kern="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defRPr/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太行、王屋二山，方七百里，高万仞，本在冀州之南，河阳之北。</a:t>
            </a:r>
            <a:endParaRPr lang="zh-CN" alt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313" y="560388"/>
            <a:ext cx="8351837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北山愚公者，年且九十，面山而居。惩山北之塞，出入之迂也。聚室而谋曰：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吾与汝毕力平险，指通豫南，达于汉阴，可乎？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杂然相许。其妻献疑曰：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以君之力，曾不能损魁父之丘，如太行、王屋何？且焉置土石？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杂曰：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投诸渤海之尾，隐土之北。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遂率子孙荷担者三夫，叩石垦壤，箕畚运于渤海之尾。邻人京城氏之孀妻有遗男，始龀，跳往助之。寒暑易节，始一反焉。</a:t>
            </a:r>
          </a:p>
          <a:p>
            <a:pPr indent="266700"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河曲智叟笑而止之曰：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甚矣，汝之不惠。以残年余力，曾不能毁山之一毛，其如土石何？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北山愚公长息曰：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汝心之固，固不可彻，曾不若孀妻弱子。虽我之死，有子存焉；子又生孙，孙又生子；子又有子，子又有孙；子子孙孙无穷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21858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18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0" y="555625"/>
            <a:ext cx="8208963" cy="4154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匮也，而山不加增，何苦而不平？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河曲智叟亡以应。</a:t>
            </a:r>
          </a:p>
          <a:p>
            <a:pPr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操蛇之神闻之，惧其不已也，告之于帝。帝感其诚，命夸娥氏二子负二山，一厝朔东，一厝雍南。自此，冀之南，汉之阴，无陇断焉。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>
              <a:spcAft>
                <a:spcPts val="0"/>
              </a:spcAft>
              <a:defRPr/>
            </a:pP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愚公移山赋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（节选）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[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丘鸿渐</a:t>
            </a:r>
          </a:p>
          <a:p>
            <a:pPr indent="266700" algn="just"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世人始知愚公之远大未可测矣夸娥之神力何其壮哉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。傥若不收遗男之助，荷从智叟之辨，则居当困蒙</a:t>
            </a:r>
            <a:r>
              <a:rPr lang="zh-CN" altLang="zh-CN" sz="2400" b="1" kern="0" baseline="30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，往必遇蹇</a:t>
            </a:r>
            <a:r>
              <a:rPr lang="zh-CN" altLang="zh-CN" sz="2400" b="1" kern="0" baseline="30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，终为丈夫之浅。今者移山之功既已成，河冀之地又以平，则愚公之道行。客有感而叹曰：事虽殊致，理或相假。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注释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困蒙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困于蒙昧。②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遇蹇</a:t>
            </a:r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遇到艰难。</a:t>
            </a:r>
            <a:endParaRPr lang="zh-CN" altLang="zh-CN" sz="24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22882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28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5" name="组合 1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390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95288" y="550863"/>
            <a:ext cx="8208962" cy="4252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下列各组句子中加点词意思相同的一项是（</a:t>
            </a:r>
            <a:r>
              <a:rPr lang="en-US" altLang="zh-CN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600" b="1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①年且九十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②且焉置土石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①曾不若孀妻弱子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②曾不能毁魁父之丘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①汝心之固，固不可彻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②吾义固不杀人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①河曲智叟亡以应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②今亡亦死，举大计亦死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下列句子中“之”的用法不同的一项是</a:t>
            </a:r>
            <a:r>
              <a:rPr lang="zh-CN" altLang="en-US" sz="2600" b="1" kern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）</a:t>
            </a:r>
            <a:endParaRPr lang="zh-CN" altLang="zh-CN" sz="2600" b="1" kern="100" dirty="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惩山北之塞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B.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予独爱莲之出淤泥而不染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虽我之死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D.</a:t>
            </a:r>
            <a:r>
              <a:rPr lang="zh-CN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邻人京城氏之孀妻有遗男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矩形 1"/>
          <p:cNvSpPr>
            <a:spLocks noChangeArrowheads="1"/>
          </p:cNvSpPr>
          <p:nvPr/>
        </p:nvSpPr>
        <p:spPr bwMode="auto">
          <a:xfrm>
            <a:off x="503238" y="1120775"/>
            <a:ext cx="81375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《列子》</a:t>
            </a:r>
            <a:r>
              <a:rPr lang="zh-CN" altLang="zh-CN" sz="2800">
                <a:latin typeface="黑体" pitchFamily="49" charset="-122"/>
                <a:ea typeface="黑体" pitchFamily="49" charset="-122"/>
              </a:rPr>
              <a:t>　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《列子》相传是战国列御寇所著。《汉书·艺文志》著录《列子》八篇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早佚。今本《列子》八篇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从思想内容和语言使用上来看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可能是晋人作品。内容多为民间故事、寓言和神话传说。其旨意大致归同于老、庄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又往往与佛经相参合。其中诏号《列子》为《冲虚真经》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为道教的经典之一。注释有晋张湛注和今人杨伯峻《列子集释》。</a:t>
            </a:r>
          </a:p>
        </p:txBody>
      </p:sp>
      <p:grpSp>
        <p:nvGrpSpPr>
          <p:cNvPr id="78850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885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知识链接</a:t>
              </a:r>
            </a:p>
          </p:txBody>
        </p:sp>
      </p:grpSp>
      <p:grpSp>
        <p:nvGrpSpPr>
          <p:cNvPr id="78851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88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929" name="组合 1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49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431800" y="555625"/>
            <a:ext cx="8280400" cy="4413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下面对《望岳》赏析不正确的一项是（ </a:t>
            </a: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首二句远望泰山。大笔勾勒泰山横亘绵延之势，亦显惊叹仰慕之情。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三、四句近看泰山。细笔描写泰山神奇秀丽景色和巍峨高大的形象。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五、六句细赏泰山。工笔描摹山中云气升腾，林中群鸟还巢的美景。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未两句登山感怀。诗人登临绝顶，俯视群山，顿生壮志凌云之慨叹。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288" y="711200"/>
            <a:ext cx="8280400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《愚公移山》中多用对比村托手法，下面说法不正确的一项是（</a:t>
            </a: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愚公似愚而智，智叟似智而愚。这样写，加重了对比色调，增强了讽刺效果。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遗男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助之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与智叟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止之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对比鲜明，更显示出智叟目光短浅、态度消极。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写太行、王屋二山之高大，运土路程之遥远，衬托出愚公的过人胆识与气魄。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其妻献疑与智叟讥笑形成对比，凸显愚公之妻支持移山的坚定立场和决心。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954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59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313" y="750888"/>
            <a:ext cx="8207375" cy="3692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下面对《愚公移山赋》理解正确的一项是（ </a:t>
            </a: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A.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如果不是邻人京城氏之子的热心帮助，愚公移山恐怕终究是难以成功的。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B.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智叟的辩论客观上起到提醒愚公的作用，有时候反面意见更具有建设性。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C.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愚公移山的故事虽然很神奇很特别，但其反映的道理却具有普遍的意义。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D.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文章高度赞扬了夸娥的神力，愚公移山最终还是要归功于神力相助。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6978" name="组合 3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69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313" y="555625"/>
            <a:ext cx="8207375" cy="3692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“/”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给《愚公移山赋》中画线句子断句。</a:t>
            </a:r>
            <a:endParaRPr lang="en-US" altLang="zh-CN" sz="2600" b="1" kern="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（限三处）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世人始知愚公之远大未可测矣夸娥之神力何其壮哉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用现代汉语翻译下面的句子。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甚矣，汝之不惠！以残年余力，曾不能毁山之一毛，其如土石何？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8002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80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313" y="555625"/>
            <a:ext cx="8207375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zh-CN" sz="2600" b="1" kern="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联系学过的经典诗文，将下面文段补充完整。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诗人多流连于山水之间，山水也就走进了诗文之中。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山气日夕住，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 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写山间美景；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人家在何许，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写山居人家；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山回路转不见君，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③  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写山以表送别之情；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行到水穷处，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④  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则借山以达人生之悟；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正入万山圈子里，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⑤ 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写山犹如说理；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醉翁之意不在酒，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⑥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游山意在言志；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不最浮云遮望眼，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⑦  </a:t>
            </a:r>
            <a:r>
              <a:rPr lang="zh-CN" altLang="en-US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显示出高瞻远瞩的胸襟；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山舞银蛇，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</a:t>
            </a:r>
            <a:r>
              <a:rPr lang="zh-CN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⑧</a:t>
            </a:r>
            <a:r>
              <a:rPr lang="en-US" altLang="zh-CN" sz="2600" b="1" u="sng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，欲与天公试比高</a:t>
            </a:r>
            <a:r>
              <a:rPr lang="en-US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26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抒发了创建伟业之抱负。山，是诗意的栖所，亦是抒情之意象。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9026" name="组合 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90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049" name="组合 1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00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0050" name="TextBox 5"/>
          <p:cNvSpPr txBox="1">
            <a:spLocks noChangeArrowheads="1"/>
          </p:cNvSpPr>
          <p:nvPr/>
        </p:nvSpPr>
        <p:spPr bwMode="auto">
          <a:xfrm>
            <a:off x="423863" y="488950"/>
            <a:ext cx="1584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sp>
        <p:nvSpPr>
          <p:cNvPr id="7" name="矩形 6"/>
          <p:cNvSpPr/>
          <p:nvPr/>
        </p:nvSpPr>
        <p:spPr>
          <a:xfrm>
            <a:off x="468313" y="998538"/>
            <a:ext cx="8424862" cy="37338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B  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C  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D  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D  </a:t>
            </a: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5.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6.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世人始知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愚公之远大未可测矣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夸娥之神力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何其壮哉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7.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你太不聪明了。凭你的余年剩下的力气，还不能毁掉山上的一根草，又能把泥土和石头怎么样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6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8.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飞鸟相与还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②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云外一声鸡 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雪上空留马行处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坐看云起时 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一山放过一山拦 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⑥ 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在乎山水之间也</a:t>
            </a: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⑦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只缘身在最高层 ⑧原驰蜡象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Text Box 4"/>
          <p:cNvSpPr txBox="1">
            <a:spLocks noChangeArrowheads="1"/>
          </p:cNvSpPr>
          <p:nvPr/>
        </p:nvSpPr>
        <p:spPr bwMode="auto">
          <a:xfrm>
            <a:off x="1071563" y="1779588"/>
            <a:ext cx="70008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根据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愚公移山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的内容，写一篇故事新编。</a:t>
            </a:r>
          </a:p>
        </p:txBody>
      </p:sp>
      <p:grpSp>
        <p:nvGrpSpPr>
          <p:cNvPr id="131074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10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41325" y="1563688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太</a:t>
            </a:r>
            <a:endParaRPr lang="zh-CN" altLang="en-US"/>
          </a:p>
        </p:txBody>
      </p:sp>
      <p:sp>
        <p:nvSpPr>
          <p:cNvPr id="79874" name="矩形 42"/>
          <p:cNvSpPr>
            <a:spLocks noChangeArrowheads="1"/>
          </p:cNvSpPr>
          <p:nvPr/>
        </p:nvSpPr>
        <p:spPr bwMode="auto">
          <a:xfrm>
            <a:off x="1017588" y="1563688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801688" y="1203325"/>
            <a:ext cx="101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háng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124075" y="1563688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万</a:t>
            </a:r>
            <a:endParaRPr lang="zh-CN" altLang="en-US"/>
          </a:p>
        </p:txBody>
      </p:sp>
      <p:sp>
        <p:nvSpPr>
          <p:cNvPr id="79877" name="矩形 45"/>
          <p:cNvSpPr>
            <a:spLocks noChangeArrowheads="1"/>
          </p:cNvSpPr>
          <p:nvPr/>
        </p:nvSpPr>
        <p:spPr bwMode="auto">
          <a:xfrm>
            <a:off x="2674938" y="156368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仞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2674938" y="1203325"/>
            <a:ext cx="73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rèn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79" name="矩形 47"/>
          <p:cNvSpPr>
            <a:spLocks noChangeArrowheads="1"/>
          </p:cNvSpPr>
          <p:nvPr/>
        </p:nvSpPr>
        <p:spPr bwMode="auto">
          <a:xfrm>
            <a:off x="3754438" y="1563688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惩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563938" y="1203325"/>
            <a:ext cx="1177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chéng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81" name="矩形 49"/>
          <p:cNvSpPr>
            <a:spLocks noChangeArrowheads="1"/>
          </p:cNvSpPr>
          <p:nvPr/>
        </p:nvSpPr>
        <p:spPr bwMode="auto">
          <a:xfrm>
            <a:off x="5267325" y="156368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塞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38763" y="1203325"/>
            <a:ext cx="536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sè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83" name="矩形 51"/>
          <p:cNvSpPr>
            <a:spLocks noChangeArrowheads="1"/>
          </p:cNvSpPr>
          <p:nvPr/>
        </p:nvSpPr>
        <p:spPr bwMode="auto">
          <a:xfrm>
            <a:off x="6438900" y="156368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汝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510338" y="1203325"/>
            <a:ext cx="542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rǔ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85" name="矩形 53"/>
          <p:cNvSpPr>
            <a:spLocks noChangeArrowheads="1"/>
          </p:cNvSpPr>
          <p:nvPr/>
        </p:nvSpPr>
        <p:spPr bwMode="auto">
          <a:xfrm>
            <a:off x="7662863" y="156368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7488238" y="1203325"/>
            <a:ext cx="971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zēng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87" name="矩形 55"/>
          <p:cNvSpPr>
            <a:spLocks noChangeArrowheads="1"/>
          </p:cNvSpPr>
          <p:nvPr/>
        </p:nvSpPr>
        <p:spPr bwMode="auto">
          <a:xfrm>
            <a:off x="582613" y="2824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诸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49275" y="2500313"/>
            <a:ext cx="782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zhū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89" name="矩形 60"/>
          <p:cNvSpPr>
            <a:spLocks noChangeArrowheads="1"/>
          </p:cNvSpPr>
          <p:nvPr/>
        </p:nvSpPr>
        <p:spPr bwMode="auto">
          <a:xfrm>
            <a:off x="1835150" y="2824163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箕畚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1825625" y="2500313"/>
            <a:ext cx="1162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jī běn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91" name="矩形 62"/>
          <p:cNvSpPr>
            <a:spLocks noChangeArrowheads="1"/>
          </p:cNvSpPr>
          <p:nvPr/>
        </p:nvSpPr>
        <p:spPr bwMode="auto">
          <a:xfrm>
            <a:off x="3708400" y="2824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荷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3771900" y="2500313"/>
            <a:ext cx="584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hè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93" name="矩形 64"/>
          <p:cNvSpPr>
            <a:spLocks noChangeArrowheads="1"/>
          </p:cNvSpPr>
          <p:nvPr/>
        </p:nvSpPr>
        <p:spPr bwMode="auto">
          <a:xfrm>
            <a:off x="5003800" y="2824163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孀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4711700" y="2500313"/>
            <a:ext cx="137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shuāng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95" name="矩形 66"/>
          <p:cNvSpPr>
            <a:spLocks noChangeArrowheads="1"/>
          </p:cNvSpPr>
          <p:nvPr/>
        </p:nvSpPr>
        <p:spPr bwMode="auto">
          <a:xfrm>
            <a:off x="6319838" y="2824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龀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6175375" y="2500313"/>
            <a:ext cx="977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chèn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97" name="矩形 68"/>
          <p:cNvSpPr>
            <a:spLocks noChangeArrowheads="1"/>
          </p:cNvSpPr>
          <p:nvPr/>
        </p:nvSpPr>
        <p:spPr bwMode="auto">
          <a:xfrm>
            <a:off x="7688263" y="282416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叟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7616825" y="2500313"/>
            <a:ext cx="747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sǒu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899" name="矩形 70"/>
          <p:cNvSpPr>
            <a:spLocks noChangeArrowheads="1"/>
          </p:cNvSpPr>
          <p:nvPr/>
        </p:nvSpPr>
        <p:spPr bwMode="auto">
          <a:xfrm>
            <a:off x="654050" y="4048125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匮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668338" y="3687763"/>
            <a:ext cx="663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kuì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3419475" y="3687763"/>
            <a:ext cx="68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wú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067175" y="4048125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以应</a:t>
            </a:r>
            <a:endParaRPr lang="zh-CN" altLang="en-US"/>
          </a:p>
        </p:txBody>
      </p:sp>
      <p:sp>
        <p:nvSpPr>
          <p:cNvPr id="79903" name="矩形 74"/>
          <p:cNvSpPr>
            <a:spLocks noChangeArrowheads="1"/>
          </p:cNvSpPr>
          <p:nvPr/>
        </p:nvSpPr>
        <p:spPr bwMode="auto">
          <a:xfrm>
            <a:off x="5795963" y="4048125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厝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9904" name="矩形 75"/>
          <p:cNvSpPr>
            <a:spLocks noChangeArrowheads="1"/>
          </p:cNvSpPr>
          <p:nvPr/>
        </p:nvSpPr>
        <p:spPr bwMode="auto">
          <a:xfrm>
            <a:off x="2124075" y="4048125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雍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5727700" y="3687763"/>
            <a:ext cx="788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cuò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1997075" y="3687763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yōng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79907" name="矩形 78"/>
          <p:cNvSpPr>
            <a:spLocks noChangeArrowheads="1"/>
          </p:cNvSpPr>
          <p:nvPr/>
        </p:nvSpPr>
        <p:spPr bwMode="auto">
          <a:xfrm>
            <a:off x="3419475" y="4048125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亡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9908" name="矩形 79"/>
          <p:cNvSpPr>
            <a:spLocks noChangeArrowheads="1"/>
          </p:cNvSpPr>
          <p:nvPr/>
        </p:nvSpPr>
        <p:spPr bwMode="auto">
          <a:xfrm>
            <a:off x="7091363" y="4048125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朔</a:t>
            </a:r>
            <a:endParaRPr lang="zh-CN" altLang="en-US" sz="4000" u="sng">
              <a:solidFill>
                <a:srgbClr val="FF0000"/>
              </a:solidFill>
            </a:endParaRPr>
          </a:p>
        </p:txBody>
      </p:sp>
      <p:sp>
        <p:nvSpPr>
          <p:cNvPr id="81" name="Text Box 80"/>
          <p:cNvSpPr txBox="1">
            <a:spLocks noChangeArrowheads="1"/>
          </p:cNvSpPr>
          <p:nvPr/>
        </p:nvSpPr>
        <p:spPr bwMode="auto">
          <a:xfrm>
            <a:off x="6875463" y="3687763"/>
            <a:ext cx="1196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shuò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  <a:sym typeface="Arial" charset="0"/>
            </a:endParaRPr>
          </a:p>
        </p:txBody>
      </p:sp>
      <p:grpSp>
        <p:nvGrpSpPr>
          <p:cNvPr id="79910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52" name="圆角矩形 51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991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79911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799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6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菱形 6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7" grpId="0"/>
      <p:bldP spid="49" grpId="0"/>
      <p:bldP spid="51" grpId="0"/>
      <p:bldP spid="53" grpId="0"/>
      <p:bldP spid="55" grpId="0"/>
      <p:bldP spid="60" grpId="0"/>
      <p:bldP spid="62" grpId="0"/>
      <p:bldP spid="64" grpId="0"/>
      <p:bldP spid="66" grpId="0"/>
      <p:bldP spid="68" grpId="0"/>
      <p:bldP spid="70" grpId="0"/>
      <p:bldP spid="72" grpId="0"/>
      <p:bldP spid="73" grpId="0"/>
      <p:bldP spid="74" grpId="0"/>
      <p:bldP spid="77" grpId="0"/>
      <p:bldP spid="78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矩形 2"/>
          <p:cNvSpPr>
            <a:spLocks noChangeArrowheads="1"/>
          </p:cNvSpPr>
          <p:nvPr/>
        </p:nvSpPr>
        <p:spPr bwMode="auto">
          <a:xfrm>
            <a:off x="358775" y="1203325"/>
            <a:ext cx="8605838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    太行、王屋二山，方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七百里，高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万仞。本在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冀州之南，河阳之北。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北山愚公者，年且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九十，面山而居。惩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山北之塞，出入之迂也，聚室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而谋曰：“吾与汝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毕力平险，指通豫南，达于汉阴，可乎？”杂然相许。其妻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献疑曰：“以君之力，曾不能损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魁父之丘，如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太行王屋何？且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焉置土石？”杂曰：“投诸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渤海之尾，隐土之北。”遂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率子孙荷担者三夫，扣石垦壤，箕畚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运于渤海之尾。邻人</a:t>
            </a:r>
            <a:r>
              <a:rPr lang="en-US" altLang="zh-CN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京城氏之孀妻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有遗男，始龀，跳往助之。寒暑易节，始一反焉。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0898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6337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8089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09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0905" name="23 愚公移山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16688" y="6826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9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09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905"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90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2"/>
          <p:cNvSpPr>
            <a:spLocks noChangeArrowheads="1"/>
          </p:cNvSpPr>
          <p:nvPr/>
        </p:nvSpPr>
        <p:spPr bwMode="auto">
          <a:xfrm>
            <a:off x="323850" y="822325"/>
            <a:ext cx="84963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河曲智叟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笑而止之曰：“甚矣，汝之不惠！以残年余力，曾不能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毁山之一毛，其如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土石何？”北山愚公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长息曰：“汝心之固，固不可彻，曾不若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孀妻弱子。虽我之死，有子存焉。子又生孙，孙又生子；子又有子，子又有孙；子子孙孙无穷匮也，而山不加增，何苦而不平？”河曲智叟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亡以应。  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操蛇之神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闻之，惧其不已也，告之于帝。帝感其诚，命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夸娥氏二子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负二山，一厝朔东，一厝雍南。自此，冀之南，汉之阴，无陇断焉。</a:t>
            </a:r>
          </a:p>
        </p:txBody>
      </p:sp>
      <p:grpSp>
        <p:nvGrpSpPr>
          <p:cNvPr id="8192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19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17"/>
          <p:cNvSpPr>
            <a:spLocks noChangeArrowheads="1"/>
          </p:cNvSpPr>
          <p:nvPr/>
        </p:nvSpPr>
        <p:spPr bwMode="auto">
          <a:xfrm>
            <a:off x="539750" y="1292225"/>
            <a:ext cx="806450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注意人物说话时的语气语调，要读出人物的不同语气。文中愚公的妻子和智叟分别质疑愚公移山的行为，但是质疑的目的不同，语气自然也就有差别。其妻献疑，是出于关心的目的，担忧移山的艰难，要读出关切的语气。智叟嘲笑愚公自不量力，要读出讥讽与嘲笑的语气。</a:t>
            </a:r>
          </a:p>
        </p:txBody>
      </p:sp>
      <p:grpSp>
        <p:nvGrpSpPr>
          <p:cNvPr id="82946" name="组合 13"/>
          <p:cNvGrpSpPr>
            <a:grpSpLocks/>
          </p:cNvGrpSpPr>
          <p:nvPr/>
        </p:nvGrpSpPr>
        <p:grpSpPr bwMode="auto">
          <a:xfrm>
            <a:off x="3700463" y="473075"/>
            <a:ext cx="1743075" cy="566738"/>
            <a:chOff x="3348038" y="339725"/>
            <a:chExt cx="1743075" cy="566738"/>
          </a:xfrm>
        </p:grpSpPr>
        <p:sp>
          <p:nvSpPr>
            <p:cNvPr id="15" name="圆角矩形 14"/>
            <p:cNvSpPr/>
            <p:nvPr/>
          </p:nvSpPr>
          <p:spPr bwMode="auto">
            <a:xfrm rot="555800">
              <a:off x="4602163" y="4445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 bwMode="auto">
            <a:xfrm rot="20470821">
              <a:off x="4197350" y="47148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 bwMode="auto">
            <a:xfrm rot="319204">
              <a:off x="3778250" y="47148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 bwMode="auto">
            <a:xfrm rot="21148334">
              <a:off x="3368675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2955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诵读指导</a:t>
              </a:r>
            </a:p>
          </p:txBody>
        </p:sp>
      </p:grp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29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2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8397e96a-b3fb-4c68-97c4-7439b0b24799}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7842</Words>
  <Application>Microsoft Office PowerPoint</Application>
  <PresentationFormat>全屏显示(16:9)</PresentationFormat>
  <Paragraphs>528</Paragraphs>
  <Slides>57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1" baseType="lpstr">
      <vt:lpstr>Arial</vt:lpstr>
      <vt:lpstr>宋体</vt:lpstr>
      <vt:lpstr>FZXingKai-S04</vt:lpstr>
      <vt:lpstr>Impact</vt:lpstr>
      <vt:lpstr>汉语拼音</vt:lpstr>
      <vt:lpstr>Kaiti SC</vt:lpstr>
      <vt:lpstr>微软雅黑</vt:lpstr>
      <vt:lpstr>楷体</vt:lpstr>
      <vt:lpstr>Courier New</vt:lpstr>
      <vt:lpstr>Xingkai SC</vt:lpstr>
      <vt:lpstr>Times New Roman</vt:lpstr>
      <vt:lpstr>黑体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647</cp:revision>
  <dcterms:created xsi:type="dcterms:W3CDTF">2018-11-06T06:39:00Z</dcterms:created>
  <dcterms:modified xsi:type="dcterms:W3CDTF">2020-03-27T07:59:53Z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